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6" r:id="rId5"/>
  </p:sldMasterIdLst>
  <p:notesMasterIdLst>
    <p:notesMasterId r:id="rId50"/>
  </p:notesMasterIdLst>
  <p:sldIdLst>
    <p:sldId id="502" r:id="rId6"/>
    <p:sldId id="501" r:id="rId7"/>
    <p:sldId id="467" r:id="rId8"/>
    <p:sldId id="381" r:id="rId9"/>
    <p:sldId id="410" r:id="rId10"/>
    <p:sldId id="376" r:id="rId11"/>
    <p:sldId id="468" r:id="rId12"/>
    <p:sldId id="387" r:id="rId13"/>
    <p:sldId id="353" r:id="rId14"/>
    <p:sldId id="354" r:id="rId15"/>
    <p:sldId id="355" r:id="rId16"/>
    <p:sldId id="356" r:id="rId17"/>
    <p:sldId id="505" r:id="rId18"/>
    <p:sldId id="477" r:id="rId19"/>
    <p:sldId id="453" r:id="rId20"/>
    <p:sldId id="442" r:id="rId21"/>
    <p:sldId id="443" r:id="rId22"/>
    <p:sldId id="444" r:id="rId23"/>
    <p:sldId id="456" r:id="rId24"/>
    <p:sldId id="447" r:id="rId25"/>
    <p:sldId id="454" r:id="rId26"/>
    <p:sldId id="289" r:id="rId27"/>
    <p:sldId id="448" r:id="rId28"/>
    <p:sldId id="471" r:id="rId29"/>
    <p:sldId id="278" r:id="rId30"/>
    <p:sldId id="378" r:id="rId31"/>
    <p:sldId id="473" r:id="rId32"/>
    <p:sldId id="413" r:id="rId33"/>
    <p:sldId id="503" r:id="rId34"/>
    <p:sldId id="429" r:id="rId35"/>
    <p:sldId id="474" r:id="rId36"/>
    <p:sldId id="424" r:id="rId37"/>
    <p:sldId id="433" r:id="rId38"/>
    <p:sldId id="436" r:id="rId39"/>
    <p:sldId id="475" r:id="rId40"/>
    <p:sldId id="427" r:id="rId41"/>
    <p:sldId id="439" r:id="rId42"/>
    <p:sldId id="472" r:id="rId43"/>
    <p:sldId id="281" r:id="rId44"/>
    <p:sldId id="386" r:id="rId45"/>
    <p:sldId id="379" r:id="rId46"/>
    <p:sldId id="487" r:id="rId47"/>
    <p:sldId id="483" r:id="rId48"/>
    <p:sldId id="489" r:id="rId4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1pPr>
    <a:lvl2pPr marL="0" marR="0" indent="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2pPr>
    <a:lvl3pPr marL="0" marR="0" indent="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3pPr>
    <a:lvl4pPr marL="0" marR="0" indent="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4pPr>
    <a:lvl5pPr marL="0" marR="0" indent="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5pPr>
    <a:lvl6pPr marL="2540000" marR="0" indent="-25400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Pct val="100000"/>
      <a:buFontTx/>
      <a:buChar char="•"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6pPr>
    <a:lvl7pPr marL="2997200" marR="0" indent="-25400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Pct val="100000"/>
      <a:buFontTx/>
      <a:buChar char="•"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7pPr>
    <a:lvl8pPr marL="3454400" marR="0" indent="-25400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Pct val="100000"/>
      <a:buFontTx/>
      <a:buChar char="•"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8pPr>
    <a:lvl9pPr marL="3911600" marR="0" indent="-254000" algn="l" defTabSz="914400" rtl="0" fontAlgn="auto" latinLnBrk="0" hangingPunct="0">
      <a:lnSpc>
        <a:spcPct val="90000"/>
      </a:lnSpc>
      <a:spcBef>
        <a:spcPts val="800"/>
      </a:spcBef>
      <a:spcAft>
        <a:spcPts val="0"/>
      </a:spcAft>
      <a:buClrTx/>
      <a:buSzPct val="100000"/>
      <a:buFontTx/>
      <a:buChar char="•"/>
      <a:tabLst/>
      <a:defRPr kumimoji="0" sz="2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ccordAlternate Bold"/>
      </a:defRPr>
    </a:lvl9pPr>
  </p:defaultTextStyle>
  <p:extLst>
    <p:ext uri="{521415D9-36F7-43E2-AB2F-B90AF26B5E84}">
      <p14:sectionLst xmlns:p14="http://schemas.microsoft.com/office/powerpoint/2010/main">
        <p14:section name="Cover II" id="{E1D55899-0038-A442-BF70-D13E7998B367}">
          <p14:sldIdLst>
            <p14:sldId id="502"/>
            <p14:sldId id="501"/>
          </p14:sldIdLst>
        </p14:section>
        <p14:section name="Interfaces, Generics" id="{F21B4A2E-BA6C-634E-9701-4869A6E0FE9B}">
          <p14:sldIdLst>
            <p14:sldId id="467"/>
            <p14:sldId id="381"/>
            <p14:sldId id="410"/>
            <p14:sldId id="376"/>
            <p14:sldId id="468"/>
            <p14:sldId id="387"/>
            <p14:sldId id="353"/>
            <p14:sldId id="354"/>
            <p14:sldId id="355"/>
            <p14:sldId id="356"/>
            <p14:sldId id="505"/>
          </p14:sldIdLst>
        </p14:section>
        <p14:section name="Errors" id="{E324E14E-3960-8A42-BE5F-DB58F6B1BDCD}">
          <p14:sldIdLst>
            <p14:sldId id="477"/>
            <p14:sldId id="453"/>
            <p14:sldId id="442"/>
            <p14:sldId id="443"/>
            <p14:sldId id="444"/>
            <p14:sldId id="456"/>
            <p14:sldId id="447"/>
            <p14:sldId id="454"/>
            <p14:sldId id="289"/>
            <p14:sldId id="448"/>
          </p14:sldIdLst>
        </p14:section>
        <p14:section name="Streams" id="{A27D5F5D-765E-0240-86D8-13C4A3C4A20B}">
          <p14:sldIdLst>
            <p14:sldId id="471"/>
            <p14:sldId id="278"/>
            <p14:sldId id="378"/>
          </p14:sldIdLst>
        </p14:section>
        <p14:section name="Concurrency" id="{4A5554CE-B56A-4645-8E52-E946BB136760}">
          <p14:sldIdLst>
            <p14:sldId id="473"/>
            <p14:sldId id="413"/>
            <p14:sldId id="503"/>
            <p14:sldId id="429"/>
            <p14:sldId id="474"/>
            <p14:sldId id="424"/>
            <p14:sldId id="433"/>
            <p14:sldId id="436"/>
            <p14:sldId id="475"/>
            <p14:sldId id="427"/>
            <p14:sldId id="439"/>
          </p14:sldIdLst>
        </p14:section>
        <p14:section name="Testing" id="{36AA2EB3-16BA-F848-B5C7-6030C40CE601}">
          <p14:sldIdLst>
            <p14:sldId id="472"/>
            <p14:sldId id="281"/>
            <p14:sldId id="386"/>
            <p14:sldId id="379"/>
          </p14:sldIdLst>
        </p14:section>
        <p14:section name="Final II" id="{2CDECC02-92B1-1545-B1A4-951F4672E185}">
          <p14:sldIdLst>
            <p14:sldId id="487"/>
            <p14:sldId id="483"/>
            <p14:sldId id="4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C24"/>
    <a:srgbClr val="535353"/>
    <a:srgbClr val="EC1B23"/>
    <a:srgbClr val="F5F9FC"/>
    <a:srgbClr val="FFFFFF"/>
    <a:srgbClr val="666666"/>
    <a:srgbClr val="000000"/>
    <a:srgbClr val="C1171C"/>
    <a:srgbClr val="C4AB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790155-814E-4F5B-97FD-4692A0E8B3CD}" v="44" vWet="48" dt="2023-07-04T11:52:24.358"/>
    <p1510:client id="{7B69E71C-F5B3-4C44-AAF1-C265119C60E2}" v="1614" dt="2023-07-04T12:10:19.491"/>
    <p1510:client id="{CBC79E21-6BED-0C43-AAB4-852B1DC7CD21}" v="17" dt="2023-07-04T08:43:51.008"/>
    <p1510:client id="{E604DDE4-F49A-2344-A100-DED4B8F6FF7B}" v="3" dt="2023-07-04T12:24:58.35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22"/>
  </p:normalViewPr>
  <p:slideViewPr>
    <p:cSldViewPr snapToGrid="0">
      <p:cViewPr varScale="1">
        <p:scale>
          <a:sx n="128" d="100"/>
          <a:sy n="128" d="100"/>
        </p:scale>
        <p:origin x="176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G" err="1"/>
              <a:t>Преди</a:t>
            </a:r>
            <a:r>
              <a:rPr lang="en-BG"/>
              <a:t> </a:t>
            </a:r>
            <a:r>
              <a:rPr lang="en-BG" err="1"/>
              <a:t>да</a:t>
            </a:r>
            <a:r>
              <a:rPr lang="en-BG"/>
              <a:t> </a:t>
            </a:r>
            <a:r>
              <a:rPr lang="en-BG" err="1"/>
              <a:t>започнем</a:t>
            </a:r>
            <a:r>
              <a:rPr lang="en-BG"/>
              <a:t> - </a:t>
            </a:r>
            <a:r>
              <a:rPr lang="en-BG" err="1"/>
              <a:t>днес</a:t>
            </a:r>
            <a:r>
              <a:rPr lang="en-BG"/>
              <a:t>, </a:t>
            </a:r>
            <a:r>
              <a:rPr lang="en-BG" err="1"/>
              <a:t>след</a:t>
            </a:r>
            <a:r>
              <a:rPr lang="en-BG"/>
              <a:t> </a:t>
            </a:r>
            <a:r>
              <a:rPr lang="en-BG" err="1"/>
              <a:t>лекцията</a:t>
            </a:r>
            <a:r>
              <a:rPr lang="en-BG"/>
              <a:t> </a:t>
            </a:r>
            <a:r>
              <a:rPr lang="en-BG" err="1"/>
              <a:t>заедно</a:t>
            </a:r>
            <a:r>
              <a:rPr lang="en-BG"/>
              <a:t> с </a:t>
            </a:r>
            <a:r>
              <a:rPr lang="en-BG" err="1"/>
              <a:t>материалите</a:t>
            </a:r>
            <a:r>
              <a:rPr lang="en-BG"/>
              <a:t>, </a:t>
            </a:r>
            <a:r>
              <a:rPr lang="en-BG" err="1"/>
              <a:t>които</a:t>
            </a:r>
            <a:r>
              <a:rPr lang="en-BG"/>
              <a:t> </a:t>
            </a:r>
            <a:r>
              <a:rPr lang="en-BG" err="1"/>
              <a:t>ви</a:t>
            </a:r>
            <a:r>
              <a:rPr lang="en-BG"/>
              <a:t> </a:t>
            </a:r>
            <a:r>
              <a:rPr lang="en-BG" err="1"/>
              <a:t>пращаме</a:t>
            </a:r>
            <a:r>
              <a:rPr lang="en-BG"/>
              <a:t>,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получите</a:t>
            </a:r>
            <a:r>
              <a:rPr lang="en-BG"/>
              <a:t> и </a:t>
            </a:r>
            <a:r>
              <a:rPr lang="en-BG" err="1"/>
              <a:t>решенията</a:t>
            </a:r>
            <a:r>
              <a:rPr lang="en-BG"/>
              <a:t> </a:t>
            </a:r>
            <a:r>
              <a:rPr lang="en-BG" err="1"/>
              <a:t>на</a:t>
            </a:r>
            <a:r>
              <a:rPr lang="en-BG"/>
              <a:t> </a:t>
            </a:r>
            <a:r>
              <a:rPr lang="en-BG" err="1"/>
              <a:t>домашните</a:t>
            </a:r>
            <a:r>
              <a:rPr lang="en-BG"/>
              <a:t> </a:t>
            </a:r>
            <a:r>
              <a:rPr lang="en-BG" err="1"/>
              <a:t>от</a:t>
            </a:r>
            <a:r>
              <a:rPr lang="en-BG"/>
              <a:t> </a:t>
            </a:r>
            <a:r>
              <a:rPr lang="en-BG" err="1"/>
              <a:t>първата</a:t>
            </a:r>
            <a:r>
              <a:rPr lang="en-BG"/>
              <a:t> </a:t>
            </a:r>
            <a:r>
              <a:rPr lang="en-BG" err="1"/>
              <a:t>лекция</a:t>
            </a:r>
            <a:r>
              <a:rPr lang="en-BG"/>
              <a:t>, </a:t>
            </a:r>
            <a:r>
              <a:rPr lang="en-BG" err="1"/>
              <a:t>та</a:t>
            </a:r>
            <a:r>
              <a:rPr lang="en-BG"/>
              <a:t> </a:t>
            </a:r>
            <a:r>
              <a:rPr lang="en-BG" err="1"/>
              <a:t>ако</a:t>
            </a:r>
            <a:r>
              <a:rPr lang="en-BG"/>
              <a:t> </a:t>
            </a:r>
            <a:r>
              <a:rPr lang="en-BG" err="1"/>
              <a:t>имате</a:t>
            </a:r>
            <a:r>
              <a:rPr lang="en-BG"/>
              <a:t> </a:t>
            </a:r>
            <a:r>
              <a:rPr lang="en-BG" err="1"/>
              <a:t>въпроси</a:t>
            </a:r>
            <a:r>
              <a:rPr lang="en-BG"/>
              <a:t> </a:t>
            </a:r>
            <a:r>
              <a:rPr lang="en-BG" err="1"/>
              <a:t>свързани</a:t>
            </a:r>
            <a:r>
              <a:rPr lang="en-BG"/>
              <a:t> с </a:t>
            </a:r>
            <a:r>
              <a:rPr lang="en-BG" err="1"/>
              <a:t>тях</a:t>
            </a:r>
            <a:r>
              <a:rPr lang="en-BG"/>
              <a:t>, </a:t>
            </a:r>
            <a:r>
              <a:rPr lang="en-BG" err="1"/>
              <a:t>моля</a:t>
            </a:r>
            <a:r>
              <a:rPr lang="en-BG"/>
              <a:t>, </a:t>
            </a:r>
            <a:r>
              <a:rPr lang="en-BG" err="1"/>
              <a:t>прегледайте</a:t>
            </a:r>
            <a:r>
              <a:rPr lang="en-BG"/>
              <a:t> </a:t>
            </a:r>
            <a:r>
              <a:rPr lang="en-BG" err="1"/>
              <a:t>това</a:t>
            </a:r>
            <a:r>
              <a:rPr lang="en-BG"/>
              <a:t>, </a:t>
            </a:r>
            <a:r>
              <a:rPr lang="en-BG" err="1"/>
              <a:t>което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ви</a:t>
            </a:r>
            <a:r>
              <a:rPr lang="en-BG"/>
              <a:t> </a:t>
            </a:r>
            <a:r>
              <a:rPr lang="en-BG" err="1"/>
              <a:t>дадем</a:t>
            </a:r>
            <a:r>
              <a:rPr lang="en-BG"/>
              <a:t>, и </a:t>
            </a:r>
            <a:r>
              <a:rPr lang="en-BG" err="1"/>
              <a:t>ако</a:t>
            </a:r>
            <a:r>
              <a:rPr lang="en-BG"/>
              <a:t> </a:t>
            </a:r>
            <a:r>
              <a:rPr lang="en-BG" err="1"/>
              <a:t>все</a:t>
            </a:r>
            <a:r>
              <a:rPr lang="en-BG"/>
              <a:t> </a:t>
            </a:r>
            <a:r>
              <a:rPr lang="en-BG" err="1"/>
              <a:t>нещо</a:t>
            </a:r>
            <a:r>
              <a:rPr lang="en-BG"/>
              <a:t> </a:t>
            </a:r>
            <a:r>
              <a:rPr lang="en-BG" err="1"/>
              <a:t>не</a:t>
            </a:r>
            <a:r>
              <a:rPr lang="en-BG"/>
              <a:t> </a:t>
            </a:r>
            <a:r>
              <a:rPr lang="en-BG" err="1"/>
              <a:t>ви</a:t>
            </a:r>
            <a:r>
              <a:rPr lang="en-BG"/>
              <a:t> е </a:t>
            </a:r>
            <a:r>
              <a:rPr lang="en-BG" err="1"/>
              <a:t>ясно</a:t>
            </a:r>
            <a:r>
              <a:rPr lang="en-BG"/>
              <a:t> </a:t>
            </a:r>
            <a:r>
              <a:rPr lang="en-BG" err="1"/>
              <a:t>се</a:t>
            </a:r>
            <a:r>
              <a:rPr lang="en-BG"/>
              <a:t> </a:t>
            </a:r>
            <a:r>
              <a:rPr lang="en-BG" err="1"/>
              <a:t>свържете</a:t>
            </a:r>
            <a:r>
              <a:rPr lang="en-BG"/>
              <a:t> с </a:t>
            </a:r>
            <a:r>
              <a:rPr lang="en-BG" err="1"/>
              <a:t>нас</a:t>
            </a:r>
            <a:r>
              <a:rPr lang="en-BG"/>
              <a:t>.</a:t>
            </a:r>
          </a:p>
          <a:p>
            <a:endParaRPr lang="en-BG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Ако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пък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имате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генерални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въпроси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от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предната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лекция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моля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питайте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сега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да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ги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изясним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тъй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като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в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днешната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лекция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ще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стъпим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върху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знанията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от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BG" err="1">
                <a:solidFill>
                  <a:srgbClr val="000000"/>
                </a:solidFill>
                <a:latin typeface="Calibri"/>
                <a:cs typeface="Calibri"/>
              </a:rPr>
              <a:t>предната</a:t>
            </a:r>
            <a:r>
              <a:rPr lang="en-BG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7467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Ако имаме функцията </a:t>
            </a:r>
            <a:r>
              <a:rPr lang="en-US"/>
              <a:t>sum,</a:t>
            </a:r>
            <a:r>
              <a:rPr lang="bg-BG"/>
              <a:t> която сумира числа в даден лист, то ние бихме имали нужда от всякакви </a:t>
            </a:r>
            <a:r>
              <a:rPr lang="bg-BG" err="1"/>
              <a:t>дубликирани</a:t>
            </a:r>
            <a:r>
              <a:rPr lang="bg-BG"/>
              <a:t> версии на тази функция, така че да можем да ги ползваме с листи от различни типове данни. Пак казвам, че </a:t>
            </a:r>
            <a:r>
              <a:rPr lang="en-US"/>
              <a:t>generic</a:t>
            </a:r>
            <a:r>
              <a:rPr lang="bg-BG"/>
              <a:t>-ите са сравнително нова концепция в го и си струва, когато започнете работа по някой проект да погледнете коя версия ползвате, за да не разчитате на нещо, до което нямате достъп.</a:t>
            </a:r>
            <a:r>
              <a:rPr lang="en-US"/>
              <a:t> </a:t>
            </a:r>
            <a:r>
              <a:rPr lang="bg-BG"/>
              <a:t>Защо го натъртвам, ами, за справка, </a:t>
            </a:r>
            <a:r>
              <a:rPr lang="en-US"/>
              <a:t>minor </a:t>
            </a:r>
            <a:r>
              <a:rPr lang="bg-BG"/>
              <a:t>версии на езика се </a:t>
            </a:r>
            <a:r>
              <a:rPr lang="en-US"/>
              <a:t>release-</a:t>
            </a:r>
            <a:r>
              <a:rPr lang="bg-BG"/>
              <a:t>ват на всеки 6 месеца – февруари и август. Тоест </a:t>
            </a:r>
            <a:r>
              <a:rPr lang="en-US"/>
              <a:t>generic</a:t>
            </a:r>
            <a:r>
              <a:rPr lang="bg-BG"/>
              <a:t>-ите са на около година.</a:t>
            </a:r>
          </a:p>
          <a:p>
            <a:endParaRPr lang="bg-BG"/>
          </a:p>
          <a:p>
            <a:r>
              <a:rPr lang="bg-BG"/>
              <a:t>* покажи </a:t>
            </a:r>
            <a:r>
              <a:rPr lang="en-US" err="1"/>
              <a:t>go.dev</a:t>
            </a:r>
            <a:r>
              <a:rPr lang="en-US"/>
              <a:t>/doc/</a:t>
            </a:r>
            <a:r>
              <a:rPr lang="en-US" err="1"/>
              <a:t>devel</a:t>
            </a:r>
            <a:r>
              <a:rPr lang="en-US"/>
              <a:t>/release </a:t>
            </a:r>
            <a:r>
              <a:rPr lang="bg-BG"/>
              <a:t>–или търси </a:t>
            </a:r>
            <a:r>
              <a:rPr lang="en-US"/>
              <a:t>go release dates </a:t>
            </a:r>
            <a:r>
              <a:rPr lang="bg-BG"/>
              <a:t>в </a:t>
            </a:r>
            <a:r>
              <a:rPr lang="bg-BG" err="1"/>
              <a:t>гугъл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96145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Решението е отново да създадем интерфейса, обединяващ възможностите</a:t>
            </a:r>
            <a:r>
              <a:rPr lang="en-US"/>
              <a:t>,</a:t>
            </a:r>
            <a:r>
              <a:rPr lang="bg-BG"/>
              <a:t> които искаме, и да модифицираме функцията, така че тя да работи с </a:t>
            </a:r>
            <a:r>
              <a:rPr lang="en-US"/>
              <a:t>generic </a:t>
            </a:r>
            <a:r>
              <a:rPr lang="bg-BG"/>
              <a:t>типа </a:t>
            </a:r>
            <a:r>
              <a:rPr lang="en-US" err="1"/>
              <a:t>MyNumbers</a:t>
            </a:r>
            <a:r>
              <a:rPr lang="en-US"/>
              <a:t>.</a:t>
            </a:r>
            <a:r>
              <a:rPr lang="bg-BG"/>
              <a:t> Много</a:t>
            </a:r>
            <a:r>
              <a:rPr lang="en-US"/>
              <a:t> </a:t>
            </a:r>
            <a:r>
              <a:rPr lang="bg-BG"/>
              <a:t>от често използваните </a:t>
            </a:r>
            <a:r>
              <a:rPr lang="en-US"/>
              <a:t>generic</a:t>
            </a:r>
            <a:r>
              <a:rPr lang="bg-BG"/>
              <a:t>-и са вече дефинирани и достъпни в готови пакети - </a:t>
            </a:r>
            <a:r>
              <a:rPr lang="en-GB"/>
              <a:t>https://</a:t>
            </a:r>
            <a:r>
              <a:rPr lang="en-GB" err="1"/>
              <a:t>pkg.go.dev</a:t>
            </a:r>
            <a:r>
              <a:rPr lang="en-GB"/>
              <a:t>/</a:t>
            </a:r>
            <a:r>
              <a:rPr lang="en-GB" err="1"/>
              <a:t>golang.org</a:t>
            </a:r>
            <a:r>
              <a:rPr lang="en-GB"/>
              <a:t>/x/exp/constraints . </a:t>
            </a:r>
            <a:r>
              <a:rPr lang="bg-BG"/>
              <a:t>С тези</a:t>
            </a:r>
            <a:r>
              <a:rPr lang="en-US"/>
              <a:t> generic</a:t>
            </a:r>
            <a:r>
              <a:rPr lang="bg-BG"/>
              <a:t>-и имаме възможността да добавим използваме често срещани функции от другите езици – </a:t>
            </a:r>
            <a:r>
              <a:rPr lang="en-US" err="1"/>
              <a:t>forEach</a:t>
            </a:r>
            <a:r>
              <a:rPr lang="en-US"/>
              <a:t>, Map, Reduce.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626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пример със структура </a:t>
            </a:r>
            <a:r>
              <a:rPr lang="en-US"/>
              <a:t>homework</a:t>
            </a:r>
            <a:r>
              <a:rPr lang="bg-BG"/>
              <a:t> с </a:t>
            </a:r>
            <a:r>
              <a:rPr lang="bg-BG" err="1"/>
              <a:t>проп</a:t>
            </a:r>
            <a:r>
              <a:rPr lang="bg-BG"/>
              <a:t> </a:t>
            </a:r>
            <a:r>
              <a:rPr lang="en-US"/>
              <a:t>solution </a:t>
            </a:r>
            <a:r>
              <a:rPr lang="bg-BG"/>
              <a:t>тип </a:t>
            </a:r>
            <a:r>
              <a:rPr lang="en-US"/>
              <a:t>int, </a:t>
            </a:r>
            <a:r>
              <a:rPr lang="bg-BG"/>
              <a:t>който впоследствие да стане </a:t>
            </a:r>
            <a:r>
              <a:rPr lang="en-US"/>
              <a:t>generic</a:t>
            </a:r>
            <a:endParaRPr lang="bg-BG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и метод, да кажем </a:t>
            </a:r>
            <a:r>
              <a:rPr lang="en-US" err="1"/>
              <a:t>findMax</a:t>
            </a:r>
            <a:r>
              <a:rPr lang="bg-BG"/>
              <a:t> който бива имплементиран с </a:t>
            </a:r>
            <a:r>
              <a:rPr lang="en-US"/>
              <a:t>generics</a:t>
            </a:r>
            <a:endParaRPr lang="en-BG"/>
          </a:p>
          <a:p>
            <a:endParaRPr lang="en-BG"/>
          </a:p>
          <a:p>
            <a:endParaRPr lang="en-BG"/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016825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в най-хубавите езици, стигаме до проблеми.</a:t>
            </a:r>
            <a:b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Обработката на грешки (</a:t>
            </a:r>
            <a:r>
              <a:rPr lang="bg-BG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Error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handling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в Go (</a:t>
            </a:r>
            <a:r>
              <a:rPr lang="bg-BG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Golang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е подход, </a:t>
            </a:r>
            <a:r>
              <a:rPr lang="bg-BG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взаймстван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от други езици, но със стремеж всичко да е максимално опростено. Затова няма да види особено сложни структури за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excpetion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handling.</a:t>
            </a:r>
            <a:r>
              <a:rPr lang="en-BG">
                <a:effectLst/>
              </a:rPr>
              <a:t> 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219531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Как се постига обработването на грешки?</a:t>
            </a:r>
            <a:br>
              <a:rPr lang="bg-BG"/>
            </a:br>
            <a:r>
              <a:rPr lang="bg-BG"/>
              <a:t>Сега ще загатнем няколко подхода, който след това ще разгледаме:</a:t>
            </a:r>
            <a:br>
              <a:rPr lang="bg-BG"/>
            </a:br>
            <a:endParaRPr lang="bg-BG"/>
          </a:p>
          <a:p>
            <a:r>
              <a:rPr lang="bg-BG"/>
              <a:t>1. Започваме с напълно праволинеен подход, в който целим грешки, удобни за мониторинг</a:t>
            </a:r>
          </a:p>
          <a:p>
            <a:r>
              <a:rPr lang="bg-BG"/>
              <a:t>2. </a:t>
            </a:r>
            <a:r>
              <a:rPr lang="en-US"/>
              <a:t>Graceful degradation - </a:t>
            </a:r>
            <a:r>
              <a:rPr lang="bg-BG"/>
              <a:t>постига се чрез възможността на една функция да връща множество резултати</a:t>
            </a:r>
          </a:p>
          <a:p>
            <a:r>
              <a:rPr lang="bg-BG"/>
              <a:t>3. проба/грешка</a:t>
            </a:r>
          </a:p>
          <a:p>
            <a:r>
              <a:rPr lang="bg-BG"/>
              <a:t>4. </a:t>
            </a:r>
            <a:r>
              <a:rPr lang="en-US"/>
              <a:t>Wrap - </a:t>
            </a:r>
            <a:r>
              <a:rPr lang="bg-BG"/>
              <a:t>йерархично представяне на грешките и обработването им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351345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В Го света всичко, което имплементира </a:t>
            </a:r>
            <a:r>
              <a:rPr lang="bg-BG" err="1"/>
              <a:t>Ерор</a:t>
            </a:r>
            <a:r>
              <a:rPr lang="bg-BG"/>
              <a:t> метода и е част от </a:t>
            </a:r>
            <a:r>
              <a:rPr lang="bg-BG" err="1"/>
              <a:t>ерор</a:t>
            </a:r>
            <a:r>
              <a:rPr lang="bg-BG"/>
              <a:t> интерфейс, се разглежда като </a:t>
            </a:r>
            <a:r>
              <a:rPr lang="bg-BG" err="1"/>
              <a:t>еррор</a:t>
            </a:r>
            <a:endParaRPr lang="bg-BG"/>
          </a:p>
          <a:p>
            <a:endParaRPr lang="bg-BG"/>
          </a:p>
          <a:p>
            <a:r>
              <a:rPr lang="bg-BG" err="1"/>
              <a:t>еррор</a:t>
            </a:r>
            <a:r>
              <a:rPr lang="bg-BG"/>
              <a:t> = стринг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3406610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  <a:p>
            <a:r>
              <a:rPr lang="bg-BG"/>
              <a:t>механизъм за структури и класове до момента</a:t>
            </a:r>
          </a:p>
          <a:p>
            <a:r>
              <a:rPr lang="bg-BG"/>
              <a:t>механизъм във функции – еквивалент на </a:t>
            </a:r>
            <a:r>
              <a:rPr lang="en-US"/>
              <a:t>try catch </a:t>
            </a:r>
            <a:endParaRPr lang="en-BG"/>
          </a:p>
          <a:p>
            <a:r>
              <a:rPr lang="bg-BG"/>
              <a:t>рядко</a:t>
            </a:r>
          </a:p>
          <a:p>
            <a:endParaRPr lang="bg-BG"/>
          </a:p>
          <a:p>
            <a:r>
              <a:rPr lang="bg-BG"/>
              <a:t>виж балончето</a:t>
            </a:r>
            <a:endParaRPr lang="en-BG"/>
          </a:p>
          <a:p>
            <a:endParaRPr lang="en-BG"/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89751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Може би няма програма в Го света, която да съществува без </a:t>
            </a:r>
            <a:r>
              <a:rPr lang="bg-BG" err="1"/>
              <a:t>къстъм</a:t>
            </a:r>
            <a:r>
              <a:rPr lang="bg-BG"/>
              <a:t> грешки. Чрез тях се постига </a:t>
            </a:r>
            <a:r>
              <a:rPr lang="bg-BG" err="1"/>
              <a:t>четимост</a:t>
            </a:r>
            <a:r>
              <a:rPr lang="bg-BG"/>
              <a:t> и проследимост</a:t>
            </a:r>
          </a:p>
          <a:p>
            <a:endParaRPr lang="bg-BG"/>
          </a:p>
          <a:p>
            <a:r>
              <a:rPr lang="bg-BG"/>
              <a:t>В същината си всеки </a:t>
            </a:r>
            <a:r>
              <a:rPr lang="bg-BG" err="1"/>
              <a:t>еррор</a:t>
            </a:r>
            <a:r>
              <a:rPr lang="bg-BG"/>
              <a:t> е стринг, но </a:t>
            </a:r>
            <a:r>
              <a:rPr lang="bg-BG" err="1"/>
              <a:t>къстъм</a:t>
            </a:r>
            <a:r>
              <a:rPr lang="bg-BG"/>
              <a:t> грешките ни дават възможност за добавяне на контекст, например ако използваме клиент, можем да обработваме грешка + номер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1993714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за да създадем:</a:t>
            </a:r>
          </a:p>
          <a:p>
            <a:r>
              <a:rPr lang="bg-BG"/>
              <a:t>1. имплементира се </a:t>
            </a:r>
            <a:r>
              <a:rPr lang="bg-BG" err="1"/>
              <a:t>ерор</a:t>
            </a:r>
            <a:r>
              <a:rPr lang="bg-BG"/>
              <a:t> интерфейс</a:t>
            </a:r>
          </a:p>
          <a:p>
            <a:r>
              <a:rPr lang="bg-BG"/>
              <a:t>2. Задължително трябва да имаме </a:t>
            </a:r>
            <a:r>
              <a:rPr lang="bg-BG" err="1"/>
              <a:t>Еррор</a:t>
            </a:r>
            <a:r>
              <a:rPr lang="bg-BG"/>
              <a:t> метод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154198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297868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G" err="1"/>
              <a:t>Каква</a:t>
            </a:r>
            <a:r>
              <a:rPr lang="en-BG"/>
              <a:t> </a:t>
            </a:r>
            <a:r>
              <a:rPr lang="en-BG" err="1"/>
              <a:t>ни</a:t>
            </a:r>
            <a:r>
              <a:rPr lang="en-BG"/>
              <a:t> е </a:t>
            </a:r>
            <a:r>
              <a:rPr lang="en-BG" err="1"/>
              <a:t>целта</a:t>
            </a:r>
            <a:r>
              <a:rPr lang="en-BG"/>
              <a:t> </a:t>
            </a:r>
            <a:r>
              <a:rPr lang="en-BG" err="1"/>
              <a:t>за</a:t>
            </a:r>
            <a:r>
              <a:rPr lang="en-BG"/>
              <a:t> </a:t>
            </a:r>
            <a:r>
              <a:rPr lang="en-BG" err="1"/>
              <a:t>днес</a:t>
            </a:r>
            <a:r>
              <a:rPr lang="en-BG"/>
              <a:t>? </a:t>
            </a:r>
            <a:r>
              <a:rPr lang="en-BG" err="1"/>
              <a:t>Първо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направим</a:t>
            </a:r>
            <a:r>
              <a:rPr lang="en-BG"/>
              <a:t> </a:t>
            </a:r>
            <a:r>
              <a:rPr lang="en-BG" err="1"/>
              <a:t>един</a:t>
            </a:r>
            <a:r>
              <a:rPr lang="en-BG"/>
              <a:t> </a:t>
            </a:r>
            <a:r>
              <a:rPr lang="en-BG" err="1"/>
              <a:t>опреснителен</a:t>
            </a:r>
            <a:r>
              <a:rPr lang="en-BG"/>
              <a:t> quiz с </a:t>
            </a:r>
            <a:r>
              <a:rPr lang="en-BG" err="1"/>
              <a:t>нещата</a:t>
            </a:r>
            <a:r>
              <a:rPr lang="en-BG"/>
              <a:t> </a:t>
            </a:r>
            <a:r>
              <a:rPr lang="en-BG" err="1"/>
              <a:t>от</a:t>
            </a:r>
            <a:r>
              <a:rPr lang="en-BG"/>
              <a:t> </a:t>
            </a:r>
            <a:r>
              <a:rPr lang="en-BG" err="1"/>
              <a:t>предната</a:t>
            </a:r>
            <a:r>
              <a:rPr lang="en-BG"/>
              <a:t> </a:t>
            </a:r>
            <a:r>
              <a:rPr lang="en-BG" err="1"/>
              <a:t>тема</a:t>
            </a:r>
            <a:r>
              <a:rPr lang="en-BG"/>
              <a:t>. </a:t>
            </a:r>
            <a:r>
              <a:rPr lang="en-BG" err="1"/>
              <a:t>После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се</a:t>
            </a:r>
            <a:r>
              <a:rPr lang="en-BG"/>
              <a:t> </a:t>
            </a:r>
            <a:r>
              <a:rPr lang="en-BG" err="1"/>
              <a:t>занимаем</a:t>
            </a:r>
            <a:r>
              <a:rPr lang="en-BG"/>
              <a:t> </a:t>
            </a:r>
            <a:r>
              <a:rPr lang="en-BG" err="1"/>
              <a:t>малко</a:t>
            </a:r>
            <a:r>
              <a:rPr lang="en-BG"/>
              <a:t> с ООП и </a:t>
            </a:r>
            <a:r>
              <a:rPr lang="en-BG" err="1"/>
              <a:t>как</a:t>
            </a:r>
            <a:r>
              <a:rPr lang="en-BG"/>
              <a:t> </a:t>
            </a:r>
            <a:r>
              <a:rPr lang="en-BG" err="1"/>
              <a:t>то</a:t>
            </a:r>
            <a:r>
              <a:rPr lang="en-BG"/>
              <a:t> е </a:t>
            </a:r>
            <a:r>
              <a:rPr lang="en-BG" err="1"/>
              <a:t>представено</a:t>
            </a:r>
            <a:r>
              <a:rPr lang="en-BG"/>
              <a:t> в GO, </a:t>
            </a:r>
            <a:r>
              <a:rPr lang="en-BG" err="1"/>
              <a:t>след</a:t>
            </a:r>
            <a:r>
              <a:rPr lang="en-BG"/>
              <a:t> </a:t>
            </a:r>
            <a:r>
              <a:rPr lang="en-BG" err="1"/>
              <a:t>това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разгледаме</a:t>
            </a:r>
            <a:r>
              <a:rPr lang="en-BG"/>
              <a:t> </a:t>
            </a:r>
            <a:r>
              <a:rPr lang="en-BG" err="1"/>
              <a:t>как</a:t>
            </a:r>
            <a:r>
              <a:rPr lang="en-BG"/>
              <a:t> </a:t>
            </a:r>
            <a:r>
              <a:rPr lang="en-BG" err="1"/>
              <a:t>работим</a:t>
            </a:r>
            <a:r>
              <a:rPr lang="en-BG"/>
              <a:t> </a:t>
            </a:r>
            <a:r>
              <a:rPr lang="en-BG" err="1"/>
              <a:t>със</a:t>
            </a:r>
            <a:r>
              <a:rPr lang="en-BG"/>
              <a:t> stream-</a:t>
            </a:r>
            <a:r>
              <a:rPr lang="en-BG" err="1"/>
              <a:t>ове</a:t>
            </a:r>
            <a:r>
              <a:rPr lang="en-BG"/>
              <a:t>, </a:t>
            </a:r>
            <a:r>
              <a:rPr lang="en-BG" err="1"/>
              <a:t>как</a:t>
            </a:r>
            <a:r>
              <a:rPr lang="en-BG"/>
              <a:t> </a:t>
            </a:r>
            <a:r>
              <a:rPr lang="en-BG" err="1"/>
              <a:t>пишем</a:t>
            </a:r>
            <a:r>
              <a:rPr lang="en-BG"/>
              <a:t> </a:t>
            </a:r>
            <a:r>
              <a:rPr lang="en-BG" err="1"/>
              <a:t>тестове</a:t>
            </a:r>
            <a:r>
              <a:rPr lang="en-BG"/>
              <a:t> </a:t>
            </a:r>
            <a:r>
              <a:rPr lang="en-BG" err="1"/>
              <a:t>за</a:t>
            </a:r>
            <a:r>
              <a:rPr lang="en-BG"/>
              <a:t> </a:t>
            </a:r>
            <a:r>
              <a:rPr lang="en-BG" err="1"/>
              <a:t>нашите</a:t>
            </a:r>
            <a:r>
              <a:rPr lang="en-BG"/>
              <a:t> </a:t>
            </a:r>
            <a:r>
              <a:rPr lang="en-BG" err="1"/>
              <a:t>програми</a:t>
            </a:r>
            <a:r>
              <a:rPr lang="en-BG"/>
              <a:t>. </a:t>
            </a:r>
            <a:r>
              <a:rPr lang="en-BG" err="1"/>
              <a:t>Марто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ви</a:t>
            </a:r>
            <a:r>
              <a:rPr lang="en-BG"/>
              <a:t> </a:t>
            </a:r>
            <a:r>
              <a:rPr lang="en-BG" err="1"/>
              <a:t>разкаже</a:t>
            </a:r>
            <a:r>
              <a:rPr lang="en-BG"/>
              <a:t> </a:t>
            </a:r>
            <a:r>
              <a:rPr lang="en-BG" err="1"/>
              <a:t>за</a:t>
            </a:r>
            <a:r>
              <a:rPr lang="en-BG"/>
              <a:t> concurrency </a:t>
            </a:r>
            <a:r>
              <a:rPr lang="en-BG" err="1"/>
              <a:t>модела</a:t>
            </a:r>
            <a:r>
              <a:rPr lang="en-BG"/>
              <a:t> в Go, </a:t>
            </a:r>
            <a:r>
              <a:rPr lang="en-BG" err="1"/>
              <a:t>как</a:t>
            </a:r>
            <a:r>
              <a:rPr lang="en-BG"/>
              <a:t> </a:t>
            </a:r>
            <a:r>
              <a:rPr lang="en-BG" err="1"/>
              <a:t>работим</a:t>
            </a:r>
            <a:r>
              <a:rPr lang="en-BG"/>
              <a:t> с Error-и ( </a:t>
            </a:r>
            <a:r>
              <a:rPr lang="en-BG" err="1"/>
              <a:t>или</a:t>
            </a:r>
            <a:r>
              <a:rPr lang="en-BG"/>
              <a:t> exception-и </a:t>
            </a:r>
            <a:r>
              <a:rPr lang="en-BG" err="1"/>
              <a:t>за</a:t>
            </a:r>
            <a:r>
              <a:rPr lang="en-BG"/>
              <a:t> </a:t>
            </a:r>
            <a:r>
              <a:rPr lang="en-BG" err="1"/>
              <a:t>тези</a:t>
            </a:r>
            <a:r>
              <a:rPr lang="en-BG"/>
              <a:t> </a:t>
            </a:r>
            <a:r>
              <a:rPr lang="en-BG" err="1"/>
              <a:t>от</a:t>
            </a:r>
            <a:r>
              <a:rPr lang="en-BG"/>
              <a:t> </a:t>
            </a:r>
            <a:r>
              <a:rPr lang="en-BG" err="1"/>
              <a:t>вас</a:t>
            </a:r>
            <a:r>
              <a:rPr lang="en-BG"/>
              <a:t>, </a:t>
            </a:r>
            <a:r>
              <a:rPr lang="en-BG" err="1"/>
              <a:t>които</a:t>
            </a:r>
            <a:r>
              <a:rPr lang="en-BG"/>
              <a:t> </a:t>
            </a:r>
            <a:r>
              <a:rPr lang="en-BG" err="1"/>
              <a:t>идват</a:t>
            </a:r>
            <a:r>
              <a:rPr lang="en-BG"/>
              <a:t> </a:t>
            </a:r>
            <a:r>
              <a:rPr lang="en-BG" err="1"/>
              <a:t>от</a:t>
            </a:r>
            <a:r>
              <a:rPr lang="en-BG"/>
              <a:t> </a:t>
            </a:r>
            <a:r>
              <a:rPr lang="en-BG" err="1"/>
              <a:t>други</a:t>
            </a:r>
            <a:r>
              <a:rPr lang="en-BG"/>
              <a:t> </a:t>
            </a:r>
            <a:r>
              <a:rPr lang="en-BG" err="1"/>
              <a:t>езици</a:t>
            </a:r>
            <a:r>
              <a:rPr lang="en-BG"/>
              <a:t> ) и </a:t>
            </a:r>
            <a:r>
              <a:rPr lang="en-BG" err="1"/>
              <a:t>накрая</a:t>
            </a:r>
            <a:r>
              <a:rPr lang="en-BG"/>
              <a:t> </a:t>
            </a:r>
            <a:r>
              <a:rPr lang="en-BG" err="1"/>
              <a:t>отново</a:t>
            </a:r>
            <a:r>
              <a:rPr lang="en-BG"/>
              <a:t> </a:t>
            </a:r>
            <a:r>
              <a:rPr lang="en-BG" err="1"/>
              <a:t>ще</a:t>
            </a:r>
            <a:r>
              <a:rPr lang="en-BG"/>
              <a:t> </a:t>
            </a:r>
            <a:r>
              <a:rPr lang="en-BG" err="1"/>
              <a:t>имаме</a:t>
            </a:r>
            <a:r>
              <a:rPr lang="en-BG"/>
              <a:t> quiz, с </a:t>
            </a:r>
            <a:r>
              <a:rPr lang="en-BG" err="1"/>
              <a:t>който</a:t>
            </a:r>
            <a:r>
              <a:rPr lang="en-BG"/>
              <a:t> </a:t>
            </a:r>
            <a:r>
              <a:rPr lang="en-BG" err="1"/>
              <a:t>целим</a:t>
            </a:r>
            <a:r>
              <a:rPr lang="en-BG"/>
              <a:t> </a:t>
            </a:r>
            <a:r>
              <a:rPr lang="en-BG" err="1"/>
              <a:t>да</a:t>
            </a:r>
            <a:r>
              <a:rPr lang="en-BG"/>
              <a:t> </a:t>
            </a:r>
            <a:r>
              <a:rPr lang="en-BG" err="1"/>
              <a:t>затвърдим</a:t>
            </a:r>
            <a:r>
              <a:rPr lang="en-BG"/>
              <a:t> </a:t>
            </a:r>
            <a:r>
              <a:rPr lang="en-BG" err="1"/>
              <a:t>придобитите</a:t>
            </a:r>
            <a:r>
              <a:rPr lang="en-BG"/>
              <a:t> </a:t>
            </a:r>
            <a:r>
              <a:rPr lang="en-BG" err="1"/>
              <a:t>знания</a:t>
            </a:r>
            <a:r>
              <a:rPr lang="en-BG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0383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b="0" i="0" u="none" strike="noStrike">
                <a:solidFill>
                  <a:srgbClr val="E2EEFF"/>
                </a:solidFill>
                <a:effectLst/>
                <a:latin typeface="Google Sans"/>
              </a:rPr>
              <a:t>до момента видяхме най-често използваните подходи за обработка на грешки, но в реална ситуация, ако имаме грешка и просто си я подаваме, няма да ни свърши много работа</a:t>
            </a:r>
            <a:endParaRPr lang="en-GB" b="0" i="0" u="none" strike="noStrike">
              <a:solidFill>
                <a:srgbClr val="E2EEFF"/>
              </a:solidFill>
              <a:effectLst/>
              <a:latin typeface="Google Sans"/>
            </a:endParaRPr>
          </a:p>
          <a:p>
            <a:r>
              <a:rPr lang="en-GB" b="0" i="0" u="none" strike="noStrike">
                <a:solidFill>
                  <a:srgbClr val="E2EEFF"/>
                </a:solidFill>
                <a:effectLst/>
                <a:latin typeface="Google Sans"/>
              </a:rPr>
              <a:t>adding more contextual information to the error which has been returned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42926652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4197253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2459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пример със структура, вероятно</a:t>
            </a:r>
            <a:r>
              <a:rPr lang="en-US"/>
              <a:t> map, </a:t>
            </a:r>
            <a:r>
              <a:rPr lang="bg-BG"/>
              <a:t>който впоследствие да стане </a:t>
            </a:r>
            <a:r>
              <a:rPr lang="en-US"/>
              <a:t>generic</a:t>
            </a:r>
            <a:endParaRPr lang="bg-BG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и метод, да кажем </a:t>
            </a:r>
            <a:r>
              <a:rPr lang="en-US" err="1"/>
              <a:t>forEach</a:t>
            </a:r>
            <a:r>
              <a:rPr lang="bg-BG"/>
              <a:t> който бива имплементиран с </a:t>
            </a:r>
            <a:r>
              <a:rPr lang="en-US"/>
              <a:t>generics</a:t>
            </a:r>
            <a:endParaRPr lang="en-BG"/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584817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 (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или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Golang),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горутините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леки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нишки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които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позволяват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паралелно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или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конкурентно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програмен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код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част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конкурентност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предоставят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мощен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начин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обработка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множество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едновременно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8563363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чети</a:t>
            </a:r>
            <a:endParaRPr lang="en-US" sz="12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създадете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Go,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използвате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ключовата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дума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"go"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функцията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която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искате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изпълните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горутината</a:t>
            </a:r>
            <a:endParaRPr lang="en-BG" sz="12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480437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0242820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Съществуват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механизми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комуникация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синхронизация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между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канали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(channels)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механизми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синхронизация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групи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(sync groups),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WaitGroups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други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9564848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u="none" strike="noStrike">
                <a:solidFill>
                  <a:srgbClr val="D1D5DB"/>
                </a:solidFill>
                <a:effectLst/>
                <a:latin typeface="Söhne"/>
              </a:rPr>
              <a:t>Channels </a:t>
            </a:r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в </a:t>
            </a:r>
            <a:r>
              <a:rPr lang="en-GB" b="0" i="0" u="none" strike="noStrike">
                <a:solidFill>
                  <a:srgbClr val="D1D5DB"/>
                </a:solidFill>
                <a:effectLst/>
                <a:latin typeface="Söhne"/>
              </a:rPr>
              <a:t>Go (</a:t>
            </a:r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или </a:t>
            </a:r>
            <a:r>
              <a:rPr lang="en-GB" b="0" i="0" u="none" strike="noStrike">
                <a:solidFill>
                  <a:srgbClr val="D1D5DB"/>
                </a:solidFill>
                <a:effectLst/>
                <a:latin typeface="Söhne"/>
              </a:rPr>
              <a:t>Golang) </a:t>
            </a:r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са механизъм за комуникация и синхронизация между </a:t>
            </a:r>
            <a:r>
              <a:rPr lang="bg-BG" b="0" i="0" u="none" strike="noStrike" err="1">
                <a:solidFill>
                  <a:srgbClr val="D1D5DB"/>
                </a:solidFill>
                <a:effectLst/>
                <a:latin typeface="Söhne"/>
              </a:rPr>
              <a:t>горутини</a:t>
            </a:r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en-GB" b="0" i="0" u="none" strike="noStrike">
                <a:solidFill>
                  <a:srgbClr val="D1D5DB"/>
                </a:solidFill>
                <a:effectLst/>
                <a:latin typeface="Söhne"/>
              </a:rPr>
              <a:t>concurrency). </a:t>
            </a:r>
          </a:p>
          <a:p>
            <a:endParaRPr lang="en-GB" b="0" i="0" u="none" strike="noStrike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Те позволяват на </a:t>
            </a:r>
            <a:r>
              <a:rPr lang="bg-BG" b="0" i="0" u="none" strike="noStrike" err="1">
                <a:solidFill>
                  <a:srgbClr val="D1D5DB"/>
                </a:solidFill>
                <a:effectLst/>
                <a:latin typeface="Söhne"/>
              </a:rPr>
              <a:t>горутините</a:t>
            </a:r>
            <a:r>
              <a:rPr lang="bg-BG" b="0" i="0" u="none" strike="noStrike">
                <a:solidFill>
                  <a:srgbClr val="D1D5DB"/>
                </a:solidFill>
                <a:effectLst/>
                <a:latin typeface="Söhne"/>
              </a:rPr>
              <a:t> да изпращат и получават стойности едновременно и безопасно.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0213871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856440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9827193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 Groups (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групи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изчакване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 (Golang)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механизъм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синхронизация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който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позволява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горутините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изчакват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завършването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други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продължат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изпълнението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</a:t>
            </a:r>
            <a:r>
              <a: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BG" sz="12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802795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 Groups (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групи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изчакване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 (Golang)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механизъм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синхронизация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който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позволява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горутините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изчакват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завършването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други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продължат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основата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Wait Groups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стои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понятието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Всяка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Wait Group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свой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който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инициализира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определена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стойност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често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0).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Горутините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могат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увеличават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или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намаляват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стойността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Когато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горутината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стигне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точка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която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трябва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завършването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други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увеличава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съответната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Wait Group.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Когато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друга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приключи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своята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тя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намалява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Горутината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която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изчаква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блокира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момента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който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броячът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достигне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нула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BG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8724818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3744162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78631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6653507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пример с тестване на функция за числата на </a:t>
            </a:r>
            <a:r>
              <a:rPr lang="bg-BG" err="1"/>
              <a:t>Фибоначи</a:t>
            </a:r>
            <a:endParaRPr lang="bg-BG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Тествай функцията паралелно</a:t>
            </a:r>
            <a:endParaRPr lang="en-BG"/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5012964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201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319181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/>
              <a:t>Ако има хора, които не се сещат какво са интерфейси: Това са сет от действия ( методи ), които даден обект може да изпълнява. Целта е</a:t>
            </a:r>
            <a:r>
              <a:rPr lang="en-US"/>
              <a:t> </a:t>
            </a:r>
            <a:r>
              <a:rPr lang="bg-BG"/>
              <a:t>да се </a:t>
            </a:r>
            <a:r>
              <a:rPr lang="en-US"/>
              <a:t>decouple-</a:t>
            </a:r>
            <a:r>
              <a:rPr lang="bg-BG"/>
              <a:t>не кода от конкретни типове и по този начин да може да се доизгражда по-лесно, като това постигаме, основно, чрез 2 подхода – описваме минималния набор от действия ( методи ), от които имаме нужда и работим с обектите през i</a:t>
            </a:r>
            <a:r>
              <a:rPr lang="en-US" err="1"/>
              <a:t>nterface</a:t>
            </a:r>
            <a:r>
              <a:rPr lang="en-US"/>
              <a:t>-</a:t>
            </a:r>
            <a:r>
              <a:rPr lang="bg-BG"/>
              <a:t>а.</a:t>
            </a:r>
            <a:r>
              <a:rPr lang="en-US"/>
              <a:t> </a:t>
            </a:r>
            <a:r>
              <a:rPr lang="bg-BG"/>
              <a:t>Тоест, ако моята програма има нужда от нещо, което може да говори, то аз бих си направил интерфейс </a:t>
            </a:r>
            <a:r>
              <a:rPr lang="en-US"/>
              <a:t>speaker </a:t>
            </a:r>
            <a:r>
              <a:rPr lang="bg-BG"/>
              <a:t>и бих казал, че функцията ми приема обект от тим </a:t>
            </a:r>
            <a:r>
              <a:rPr lang="en-US"/>
              <a:t>speaker</a:t>
            </a:r>
            <a:r>
              <a:rPr lang="bg-BG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/>
              <a:t>Интерфейсите в </a:t>
            </a:r>
            <a:r>
              <a:rPr lang="en-US"/>
              <a:t>Go </a:t>
            </a:r>
            <a:r>
              <a:rPr lang="bg-BG"/>
              <a:t>се ползват по същия начин и със същата цел.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/>
              <a:t>До момента – нищо ново под слънцето. Новото е всъщност в детайлите – на първо място </a:t>
            </a:r>
            <a:r>
              <a:rPr lang="en-US"/>
              <a:t>interface</a:t>
            </a:r>
            <a:r>
              <a:rPr lang="bg-BG"/>
              <a:t>-ите в </a:t>
            </a:r>
            <a:r>
              <a:rPr lang="en-US"/>
              <a:t>go </a:t>
            </a:r>
            <a:r>
              <a:rPr lang="bg-BG"/>
              <a:t>се имплементират без изрично да слагаме ключова дума като i</a:t>
            </a:r>
            <a:r>
              <a:rPr lang="en-US" err="1"/>
              <a:t>mplements</a:t>
            </a:r>
            <a:r>
              <a:rPr lang="bg-BG"/>
              <a:t>. Това значи, че е нужно единствено да имплементираме всички методи от интерфейса и вече можем да работим с нашия обект като обект от тип интерфейса. В показания пример, след като съм дефинирал метода </a:t>
            </a:r>
            <a:r>
              <a:rPr lang="en-US"/>
              <a:t>speak </a:t>
            </a:r>
            <a:r>
              <a:rPr lang="bg-BG"/>
              <a:t>на структурата </a:t>
            </a:r>
            <a:r>
              <a:rPr lang="en-US"/>
              <a:t>human, </a:t>
            </a:r>
            <a:r>
              <a:rPr lang="bg-BG"/>
              <a:t>то аз вече мога да третирам всяка инстанция на </a:t>
            </a:r>
            <a:r>
              <a:rPr lang="en-US"/>
              <a:t>human </a:t>
            </a:r>
            <a:r>
              <a:rPr lang="bg-BG"/>
              <a:t>като </a:t>
            </a:r>
            <a:r>
              <a:rPr lang="en-US"/>
              <a:t>speaker.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/>
              <a:t>Другото интересно, е че </a:t>
            </a:r>
            <a:r>
              <a:rPr lang="en-US"/>
              <a:t>go</a:t>
            </a:r>
            <a:r>
              <a:rPr lang="bg-BG"/>
              <a:t> има празен интерфейс</a:t>
            </a:r>
            <a:r>
              <a:rPr lang="en-US"/>
              <a:t>.</a:t>
            </a:r>
            <a:r>
              <a:rPr lang="bg-BG"/>
              <a:t> Той няма нито един дефиниран метод и тъй като не е нужно изрично да пишем ключова дума като </a:t>
            </a:r>
            <a:r>
              <a:rPr lang="en-US"/>
              <a:t>“implements”</a:t>
            </a:r>
            <a:r>
              <a:rPr lang="bg-BG"/>
              <a:t>, всички типове имплементират празен интерфейс. С по-новите версии на езика има и </a:t>
            </a:r>
            <a:r>
              <a:rPr lang="en-US"/>
              <a:t>alias </a:t>
            </a:r>
            <a:r>
              <a:rPr lang="bg-BG"/>
              <a:t>към него с цел по-голяма </a:t>
            </a:r>
            <a:r>
              <a:rPr lang="bg-BG" err="1"/>
              <a:t>четимост</a:t>
            </a:r>
            <a:r>
              <a:rPr lang="bg-BG"/>
              <a:t> – </a:t>
            </a:r>
            <a:r>
              <a:rPr lang="en-US"/>
              <a:t>any</a:t>
            </a:r>
            <a:r>
              <a:rPr lang="bg-BG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8959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Може би сте забелязали, че до момента не сме говорили за наследяване. Това е така, защото езика не го поддържа. Както и в други езици, където нямаме типичното наследяване имаме възможност за </a:t>
            </a:r>
            <a:r>
              <a:rPr lang="en-GB" dirty="0"/>
              <a:t>composition. Composition </a:t>
            </a:r>
            <a:r>
              <a:rPr lang="bg-BG" dirty="0"/>
              <a:t>в </a:t>
            </a:r>
            <a:r>
              <a:rPr lang="en-GB" dirty="0" err="1"/>
              <a:t>golang</a:t>
            </a:r>
            <a:r>
              <a:rPr lang="en-GB" dirty="0"/>
              <a:t> </a:t>
            </a:r>
            <a:r>
              <a:rPr lang="bg-BG" dirty="0"/>
              <a:t>можем да правим както на структури така и на интерфейси. И в двата случая става чрез т.нар. </a:t>
            </a:r>
            <a:r>
              <a:rPr lang="en-GB" dirty="0"/>
              <a:t>type embedding. </a:t>
            </a:r>
            <a:r>
              <a:rPr lang="bg-BG" dirty="0"/>
              <a:t>Тоест, в нашата структура или интерфейс можем да добавим </a:t>
            </a:r>
            <a:r>
              <a:rPr lang="bg-BG" dirty="0" err="1"/>
              <a:t>неименовано</a:t>
            </a:r>
            <a:r>
              <a:rPr lang="bg-BG" dirty="0"/>
              <a:t> поле от тип друга структура или интерфейс. Така, след като си инициализираме обект той ще има свойствата както на вградения тип, дефинирана с </a:t>
            </a:r>
            <a:r>
              <a:rPr lang="bg-BG" dirty="0" err="1"/>
              <a:t>неименовано</a:t>
            </a:r>
            <a:r>
              <a:rPr lang="bg-BG" dirty="0"/>
              <a:t> поле, така и на този, който го вгражда в себе си.</a:t>
            </a:r>
          </a:p>
        </p:txBody>
      </p:sp>
    </p:spTree>
    <p:extLst>
      <p:ext uri="{BB962C8B-B14F-4D97-AF65-F5344CB8AC3E}">
        <p14:creationId xmlns:p14="http://schemas.microsoft.com/office/powerpoint/2010/main" val="350206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примера със структура </a:t>
            </a:r>
            <a:r>
              <a:rPr lang="en-US"/>
              <a:t>Programmer </a:t>
            </a:r>
            <a:r>
              <a:rPr lang="bg-BG"/>
              <a:t>и интерфейси</a:t>
            </a:r>
            <a:r>
              <a:rPr lang="en-US"/>
              <a:t> Programmer &amp; Singer</a:t>
            </a:r>
            <a:endParaRPr lang="bg-BG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имплементиране на методите им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Как имплицитно обектите от тип </a:t>
            </a:r>
            <a:r>
              <a:rPr lang="en-US"/>
              <a:t>Programmer</a:t>
            </a:r>
            <a:r>
              <a:rPr lang="bg-BG"/>
              <a:t> могат да се ползват като</a:t>
            </a:r>
            <a:r>
              <a:rPr lang="en-US"/>
              <a:t> Programmer &amp; Singer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bg-BG"/>
              <a:t>Покажи функция, която приема параметър от тип празен интерфейс (</a:t>
            </a:r>
            <a:r>
              <a:rPr lang="en-US" err="1"/>
              <a:t>fmt.Println</a:t>
            </a:r>
            <a:r>
              <a:rPr lang="en-US"/>
              <a:t>) </a:t>
            </a:r>
            <a:r>
              <a:rPr lang="bg-BG"/>
              <a:t>и как празния интерфейс е заместим с </a:t>
            </a:r>
            <a:r>
              <a:rPr lang="en-US"/>
              <a:t>any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BG"/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702264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Generics</a:t>
            </a:r>
            <a:r>
              <a:rPr lang="bg-BG"/>
              <a:t> са сравнително ново нещо в </a:t>
            </a:r>
            <a:r>
              <a:rPr lang="en-US" err="1"/>
              <a:t>golang</a:t>
            </a:r>
            <a:r>
              <a:rPr lang="en-US"/>
              <a:t>, </a:t>
            </a:r>
            <a:r>
              <a:rPr lang="bg-BG"/>
              <a:t>Те съществуват от </a:t>
            </a:r>
            <a:r>
              <a:rPr lang="en-US"/>
              <a:t>1.18 </a:t>
            </a:r>
            <a:r>
              <a:rPr lang="bg-BG"/>
              <a:t>и целят да улеснят процеса по писане на код, като ни позволяват при дефинирането на нашите функции и структури да ползваме сет от типове, с които те ще могат да бъдат ползвани. Това става, чрез </a:t>
            </a:r>
            <a:r>
              <a:rPr lang="bg-BG" err="1"/>
              <a:t>т.нар</a:t>
            </a:r>
            <a:r>
              <a:rPr lang="bg-BG"/>
              <a:t> </a:t>
            </a:r>
            <a:r>
              <a:rPr lang="en-US"/>
              <a:t>constraint</a:t>
            </a:r>
            <a:r>
              <a:rPr lang="bg-BG"/>
              <a:t>-и или ограничения. Ограниченията най-просто казано, са </a:t>
            </a:r>
            <a:r>
              <a:rPr lang="bg-BG" err="1"/>
              <a:t>именован</a:t>
            </a:r>
            <a:r>
              <a:rPr lang="bg-BG"/>
              <a:t> сет от типове, които определят с какво би могла да се ползва нашата </a:t>
            </a:r>
            <a:r>
              <a:rPr lang="bg-BG" err="1"/>
              <a:t>стурктура</a:t>
            </a:r>
            <a:r>
              <a:rPr lang="bg-BG"/>
              <a:t> или функция.  Тоест, вместо да трябва да </a:t>
            </a:r>
            <a:r>
              <a:rPr lang="bg-BG" err="1"/>
              <a:t>дубликираме</a:t>
            </a:r>
            <a:r>
              <a:rPr lang="bg-BG"/>
              <a:t> кода ни за всеки възможен тип, с който предполагаме, че ще бъде ползвани, ние можем да си изградим </a:t>
            </a:r>
            <a:r>
              <a:rPr lang="en-US"/>
              <a:t>constraint</a:t>
            </a:r>
            <a:r>
              <a:rPr lang="bg-BG"/>
              <a:t> от тези типове и да ползваме него.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/>
              <a:t>При </a:t>
            </a:r>
            <a:r>
              <a:rPr lang="en-US"/>
              <a:t>generic</a:t>
            </a:r>
            <a:r>
              <a:rPr lang="bg-BG"/>
              <a:t>-ите има 2 интересни неща, които трябва да запомним:</a:t>
            </a:r>
          </a:p>
          <a:p>
            <a:pPr marL="228600" marR="0" lvl="0" indent="-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bg-BG"/>
              <a:t>те могат да се ползват единствено за рестрикция на типовете параметри, не като типове по своему. Тоест, аз няма как да декларирам променлива от някакъв </a:t>
            </a:r>
            <a:r>
              <a:rPr lang="en-US"/>
              <a:t>generic </a:t>
            </a:r>
            <a:r>
              <a:rPr lang="bg-BG"/>
              <a:t>тип.</a:t>
            </a:r>
          </a:p>
          <a:p>
            <a:pPr marL="228600" marR="0" lvl="0" indent="-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bg-BG"/>
              <a:t>трябва изрично да кажем с кой от възможните типове от </a:t>
            </a:r>
            <a:r>
              <a:rPr lang="en-US"/>
              <a:t>constraint</a:t>
            </a:r>
            <a:r>
              <a:rPr lang="bg-BG"/>
              <a:t>-а ще работим, когато ползваме функцията или метода</a:t>
            </a:r>
            <a:r>
              <a:rPr lang="en-US"/>
              <a:t>. </a:t>
            </a:r>
            <a:r>
              <a:rPr lang="bg-BG"/>
              <a:t>Това е така, защото, когато компилатора види функция, която приема </a:t>
            </a:r>
            <a:r>
              <a:rPr lang="en-US"/>
              <a:t>generic </a:t>
            </a:r>
            <a:r>
              <a:rPr lang="bg-BG"/>
              <a:t>тип той генерира по една функция за всеки възможен тип от </a:t>
            </a:r>
            <a:r>
              <a:rPr lang="en-US"/>
              <a:t>constraint</a:t>
            </a:r>
            <a:r>
              <a:rPr lang="bg-BG"/>
              <a:t>-а. Тоест, изричното писане на тип при ползването може да разглеждате като вид идентификатор, който сочи към конкретната функция генерирана от компилатора.</a:t>
            </a:r>
          </a:p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572294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Ето един нагледен пример за проблема, който </a:t>
            </a:r>
            <a:r>
              <a:rPr lang="en-US"/>
              <a:t>generic</a:t>
            </a:r>
            <a:r>
              <a:rPr lang="bg-BG"/>
              <a:t>-ите решават. Ако си представим, че имаме структура, която понякога ще се ползва с </a:t>
            </a:r>
            <a:r>
              <a:rPr lang="en-US"/>
              <a:t>int, </a:t>
            </a:r>
            <a:r>
              <a:rPr lang="bg-BG"/>
              <a:t>а понякога ще има нужда от число с десетична запетая, то ние ще трябва да </a:t>
            </a:r>
            <a:r>
              <a:rPr lang="bg-BG" err="1"/>
              <a:t>дубликираме</a:t>
            </a:r>
            <a:r>
              <a:rPr lang="bg-BG"/>
              <a:t> структурата като единствено променяме типа, които ни касае. Може да си представите как това води до доста тегав процес по разработка. Нека видим как всъщност бихме направили тази структура </a:t>
            </a:r>
            <a:r>
              <a:rPr lang="en-US"/>
              <a:t>generic.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709567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/>
              <a:t>Ами всъщност</a:t>
            </a:r>
          </a:p>
          <a:p>
            <a:pPr marL="228600" indent="-228600">
              <a:buAutoNum type="arabicPeriod"/>
            </a:pPr>
            <a:r>
              <a:rPr lang="bg-BG"/>
              <a:t>трябва да си </a:t>
            </a:r>
            <a:r>
              <a:rPr lang="bg-BG" err="1"/>
              <a:t>генераме</a:t>
            </a:r>
            <a:r>
              <a:rPr lang="bg-BG"/>
              <a:t> </a:t>
            </a:r>
            <a:r>
              <a:rPr lang="en-US"/>
              <a:t>generic </a:t>
            </a:r>
            <a:r>
              <a:rPr lang="bg-BG"/>
              <a:t>типа, като в него включваме сет от всички възможни типове, от които бихме имали нужда. Както виждате, дефинирането на </a:t>
            </a:r>
            <a:r>
              <a:rPr lang="en-US"/>
              <a:t>generic </a:t>
            </a:r>
            <a:r>
              <a:rPr lang="bg-BG"/>
              <a:t>тип става чрез синтаксис подобен на </a:t>
            </a:r>
            <a:r>
              <a:rPr lang="en-US"/>
              <a:t>embed</a:t>
            </a:r>
            <a:r>
              <a:rPr lang="bg-BG"/>
              <a:t>-</a:t>
            </a:r>
            <a:r>
              <a:rPr lang="bg-BG" err="1"/>
              <a:t>ването</a:t>
            </a:r>
            <a:r>
              <a:rPr lang="bg-BG"/>
              <a:t>, но тук ползваме оператора </a:t>
            </a:r>
            <a:r>
              <a:rPr lang="en-US"/>
              <a:t>pipe ( | )</a:t>
            </a:r>
            <a:r>
              <a:rPr lang="bg-BG"/>
              <a:t>, с който казваме, че типа </a:t>
            </a:r>
            <a:r>
              <a:rPr lang="en-US" err="1"/>
              <a:t>MyNumbers</a:t>
            </a:r>
            <a:r>
              <a:rPr lang="en-US"/>
              <a:t> </a:t>
            </a:r>
            <a:r>
              <a:rPr lang="bg-BG"/>
              <a:t>може да е или </a:t>
            </a:r>
            <a:r>
              <a:rPr lang="en-US"/>
              <a:t>int </a:t>
            </a:r>
            <a:r>
              <a:rPr lang="bg-BG"/>
              <a:t>или </a:t>
            </a:r>
            <a:r>
              <a:rPr lang="en-US"/>
              <a:t>float.</a:t>
            </a:r>
            <a:endParaRPr lang="bg-BG"/>
          </a:p>
          <a:p>
            <a:pPr marL="228600" indent="-228600">
              <a:buAutoNum type="arabicPeriod"/>
            </a:pPr>
            <a:r>
              <a:rPr lang="bg-BG"/>
              <a:t>променяме нашата структура </a:t>
            </a:r>
            <a:r>
              <a:rPr lang="en-US" err="1"/>
              <a:t>ч</a:t>
            </a:r>
            <a:r>
              <a:rPr lang="bg-BG" err="1"/>
              <a:t>рез</a:t>
            </a:r>
            <a:r>
              <a:rPr lang="bg-BG"/>
              <a:t> следния синтаксис: след името на функцията ползваме квадратни скоби за да определим </a:t>
            </a:r>
            <a:r>
              <a:rPr lang="en-US"/>
              <a:t>generic</a:t>
            </a:r>
            <a:r>
              <a:rPr lang="bg-BG"/>
              <a:t> типа, с който тя ще може да се ползва. след това, в блока на структурата можем да ползваме </a:t>
            </a:r>
            <a:r>
              <a:rPr lang="en-US"/>
              <a:t>T</a:t>
            </a:r>
            <a:r>
              <a:rPr lang="bg-BG"/>
              <a:t> като нормален тип. В случая, </a:t>
            </a:r>
            <a:r>
              <a:rPr lang="en-US"/>
              <a:t> Height </a:t>
            </a:r>
            <a:r>
              <a:rPr lang="bg-BG"/>
              <a:t>ще е от тип </a:t>
            </a:r>
            <a:r>
              <a:rPr lang="bg-BG" err="1"/>
              <a:t>Т</a:t>
            </a:r>
            <a:r>
              <a:rPr lang="bg-BG"/>
              <a:t> ( разбирайте или </a:t>
            </a:r>
            <a:r>
              <a:rPr lang="en-US"/>
              <a:t>int </a:t>
            </a:r>
            <a:r>
              <a:rPr lang="bg-BG"/>
              <a:t>или </a:t>
            </a:r>
            <a:r>
              <a:rPr lang="en-US"/>
              <a:t>float )</a:t>
            </a:r>
            <a:endParaRPr lang="bg-BG"/>
          </a:p>
          <a:p>
            <a:pPr marL="228600" indent="-228600">
              <a:buAutoNum type="arabicPeriod"/>
            </a:pPr>
            <a:r>
              <a:rPr lang="bg-BG"/>
              <a:t>навсякъде, където искаме да ползваме тази структура трябва да кажем с кой конкретен тип работи. Преди малко ви споменах каква е причината – ползваме този тип като идентификатор към конкретна функция, генерирана от компилатора.</a:t>
            </a:r>
            <a:endParaRPr lang="en-US"/>
          </a:p>
          <a:p>
            <a:endParaRPr lang="bg-BG"/>
          </a:p>
          <a:p>
            <a:endParaRPr lang="bg-BG"/>
          </a:p>
          <a:p>
            <a:r>
              <a:rPr lang="bg-BG"/>
              <a:t>Видяхме </a:t>
            </a:r>
            <a:r>
              <a:rPr lang="en-US"/>
              <a:t>generic </a:t>
            </a:r>
            <a:r>
              <a:rPr lang="bg-BG"/>
              <a:t>структури, нека видим как стоят нещата при функциите</a:t>
            </a:r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570761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ack-elements1.jpg" descr="back-element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896144" y="1284404"/>
            <a:ext cx="7614424" cy="1997788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r>
              <a:t>Title Text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48940" y="2883580"/>
            <a:ext cx="5031977" cy="12467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Tx/>
              <a:buSzTx/>
              <a:buFontTx/>
              <a:buNone/>
            </a:lvl1pPr>
            <a:lvl2pPr marL="0" indent="0">
              <a:buClrTx/>
              <a:buSzTx/>
              <a:buFontTx/>
              <a:buNone/>
            </a:lvl2pPr>
            <a:lvl3pPr marL="0" indent="0">
              <a:buClrTx/>
              <a:buSzTx/>
              <a:buFontTx/>
              <a:buNone/>
            </a:lvl3pPr>
            <a:lvl4pPr marL="0" indent="0">
              <a:buClrTx/>
              <a:buSzTx/>
              <a:buFontTx/>
              <a:buNone/>
            </a:lvl4pPr>
            <a:lvl5pPr marL="0" indent="0"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Content Placeholder 2"/>
          <p:cNvSpPr txBox="1"/>
          <p:nvPr/>
        </p:nvSpPr>
        <p:spPr>
          <a:xfrm>
            <a:off x="9768613" y="5748658"/>
            <a:ext cx="2420546" cy="1113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2200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18" name="logo col.tif" descr="logo col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5346700"/>
            <a:ext cx="3124074" cy="880021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+ pi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345995"/>
            <a:ext cx="4690654" cy="435133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7" name="back-elements2.jpg" descr="back-elements2.jpg"/>
          <p:cNvPicPr>
            <a:picLocks noChangeAspect="1"/>
          </p:cNvPicPr>
          <p:nvPr/>
        </p:nvPicPr>
        <p:blipFill>
          <a:blip r:embed="rId2"/>
          <a:srcRect t="31108" b="55870"/>
          <a:stretch>
            <a:fillRect/>
          </a:stretch>
        </p:blipFill>
        <p:spPr>
          <a:xfrm>
            <a:off x="0" y="6000820"/>
            <a:ext cx="12192000" cy="892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.tif" descr="logo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794940" y="1367159"/>
            <a:ext cx="5501728" cy="43442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2A48DD-C8C2-4B49-8E06-906CAA910E82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chemeClr val="tx1"/>
                </a:solidFill>
              </a:rPr>
              <a:t>Exceeding expectations.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Title and Content Minimal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ack-elements4.jpg" descr="back-elements4.jpg">
            <a:extLst>
              <a:ext uri="{FF2B5EF4-FFF2-40B4-BE49-F238E27FC236}">
                <a16:creationId xmlns:a16="http://schemas.microsoft.com/office/drawing/2014/main" id="{7990119D-4B61-4222-842F-42D627364D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9" name="logo.tif" descr="logo.tif">
            <a:extLst>
              <a:ext uri="{FF2B5EF4-FFF2-40B4-BE49-F238E27FC236}">
                <a16:creationId xmlns:a16="http://schemas.microsoft.com/office/drawing/2014/main" id="{F88A0884-8E77-4EF1-8F03-489266E1F6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5B72610-9A14-4A32-90AB-046047A6B3E3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chemeClr val="tx1"/>
                </a:solidFill>
              </a:rPr>
              <a:t>Exceeding expectations.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44664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back-elements2.jpg" descr="back-elements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marL="704850" indent="-247650"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marL="1211580" indent="-297180"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marL="1701800" indent="-330200"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marL="2159000" indent="-330200"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4" name="logo.tif" descr="logo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834A23-7C73-4FA6-B722-66AA12E41858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chemeClr val="tx1"/>
                </a:solidFill>
              </a:rPr>
              <a:t>Exceeding expectations.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Title and Content Minimal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0" name="logo col.tif" descr="logo col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6184900"/>
            <a:ext cx="1447800" cy="407832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277C4-D8A1-4133-82E3-A621F8433DCC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rgbClr val="CC0000"/>
                </a:solidFill>
              </a:rPr>
              <a:t>Exceeding expectations.</a:t>
            </a:r>
            <a:endParaRPr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671610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 Minimal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pic>
        <p:nvPicPr>
          <p:cNvPr id="50" name="logo col.tif" descr="logo col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6184900"/>
            <a:ext cx="1447800" cy="407832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D7230-C87F-4C68-A386-89756C26A7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1344168"/>
            <a:ext cx="10515600" cy="43525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EFFF75-B70A-4727-BE9A-F782CABF1E0B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rgbClr val="CC0000"/>
                </a:solidFill>
              </a:rPr>
              <a:t>Exceeding expectations.</a:t>
            </a:r>
            <a:endParaRPr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10383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n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-elements1.jpg" descr="back-element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896144" y="1284404"/>
            <a:ext cx="7614424" cy="199778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85440" y="2794680"/>
            <a:ext cx="6863784" cy="2465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Tx/>
              <a:buSzTx/>
              <a:buFontTx/>
              <a:buNone/>
            </a:lvl1pPr>
            <a:lvl2pPr marL="0" indent="0">
              <a:buClrTx/>
              <a:buSzTx/>
              <a:buFontTx/>
              <a:buNone/>
            </a:lvl2pPr>
            <a:lvl3pPr marL="0" indent="0">
              <a:buClrTx/>
              <a:buSzTx/>
              <a:buFontTx/>
              <a:buNone/>
            </a:lvl3pPr>
            <a:lvl4pPr marL="0" indent="0">
              <a:buClrTx/>
              <a:buSzTx/>
              <a:buFontTx/>
              <a:buNone/>
            </a:lvl4pPr>
            <a:lvl5pPr marL="0" indent="0"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Content Placeholder 2"/>
          <p:cNvSpPr txBox="1"/>
          <p:nvPr/>
        </p:nvSpPr>
        <p:spPr>
          <a:xfrm>
            <a:off x="10577714" y="6151707"/>
            <a:ext cx="1577977" cy="728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/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30" name="logo col.tif" descr="logo col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4900"/>
            <a:ext cx="1447800" cy="40783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Minimal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Content Placeholder 2"/>
          <p:cNvSpPr txBox="1"/>
          <p:nvPr/>
        </p:nvSpPr>
        <p:spPr>
          <a:xfrm>
            <a:off x="10496586" y="6139007"/>
            <a:ext cx="1701469" cy="712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>
                <a:solidFill>
                  <a:srgbClr val="FF8000"/>
                </a:solidFill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rPr>
                <a:solidFill>
                  <a:srgbClr val="CC0000"/>
                </a:solidFill>
              </a:rPr>
              <a:t>BRAVE WAYS.</a:t>
            </a:r>
          </a:p>
        </p:txBody>
      </p:sp>
      <p:pic>
        <p:nvPicPr>
          <p:cNvPr id="50" name="logo col.tif" descr="logo col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6184900"/>
            <a:ext cx="1447800" cy="407832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back-elements2.jpg" descr="back-elements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marL="704850" indent="-247650"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marL="1211580" indent="-297180"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marL="1701800" indent="-330200"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marL="2159000" indent="-330200"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Content Placeholder 2"/>
          <p:cNvSpPr txBox="1"/>
          <p:nvPr/>
        </p:nvSpPr>
        <p:spPr>
          <a:xfrm>
            <a:off x="10577714" y="6151707"/>
            <a:ext cx="1577977" cy="728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74" name="logo.tif" descr="logo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back-elements3.jpg" descr="back-elements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xfrm>
            <a:off x="5099031" y="288925"/>
            <a:ext cx="6254769" cy="892969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99031" y="1345995"/>
            <a:ext cx="6254769" cy="4351339"/>
          </a:xfrm>
          <a:prstGeom prst="rect">
            <a:avLst/>
          </a:prstGeom>
        </p:spPr>
        <p:txBody>
          <a:bodyPr/>
          <a:lstStyle>
            <a:lvl1pPr marL="212270" indent="-212270"/>
            <a:lvl2pPr marL="704850" indent="-247650"/>
            <a:lvl3pPr marL="1211580" indent="-297180"/>
            <a:lvl4pPr marL="1701800" indent="-330200"/>
            <a:lvl5pPr marL="2159000" indent="-3302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Content Placeholder 2"/>
          <p:cNvSpPr txBox="1"/>
          <p:nvPr/>
        </p:nvSpPr>
        <p:spPr>
          <a:xfrm>
            <a:off x="10577714" y="6151707"/>
            <a:ext cx="1577977" cy="728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/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86" name="logo.tif" descr="logo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Content Placeholder 2"/>
          <p:cNvSpPr txBox="1"/>
          <p:nvPr/>
        </p:nvSpPr>
        <p:spPr>
          <a:xfrm>
            <a:off x="10496586" y="6139007"/>
            <a:ext cx="1701469" cy="712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>
                <a:solidFill>
                  <a:srgbClr val="FF8000"/>
                </a:solidFill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rPr>
                <a:solidFill>
                  <a:srgbClr val="CC0000"/>
                </a:solidFill>
              </a:rPr>
              <a:t>BRAVE WAYS.</a:t>
            </a: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+ pi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345995"/>
            <a:ext cx="4690654" cy="435133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7" name="back-elements2.jpg" descr="back-elements2.jpg"/>
          <p:cNvPicPr>
            <a:picLocks noChangeAspect="1"/>
          </p:cNvPicPr>
          <p:nvPr/>
        </p:nvPicPr>
        <p:blipFill>
          <a:blip r:embed="rId2"/>
          <a:srcRect t="31108" b="55870"/>
          <a:stretch>
            <a:fillRect/>
          </a:stretch>
        </p:blipFill>
        <p:spPr>
          <a:xfrm>
            <a:off x="0" y="6000820"/>
            <a:ext cx="12192000" cy="892920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Content Placeholder 2"/>
          <p:cNvSpPr txBox="1"/>
          <p:nvPr/>
        </p:nvSpPr>
        <p:spPr>
          <a:xfrm>
            <a:off x="10577714" y="6151707"/>
            <a:ext cx="1577977" cy="728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99" name="logo.tif" descr="logo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794940" y="1367159"/>
            <a:ext cx="5501728" cy="43442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Minimal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ack-elements3.jpg" descr="back-elements3.jpg">
            <a:extLst>
              <a:ext uri="{FF2B5EF4-FFF2-40B4-BE49-F238E27FC236}">
                <a16:creationId xmlns:a16="http://schemas.microsoft.com/office/drawing/2014/main" id="{EEE08E6A-D376-4318-AF95-CABD96938E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" name="logo.tif" descr="logo.tif">
            <a:extLst>
              <a:ext uri="{FF2B5EF4-FFF2-40B4-BE49-F238E27FC236}">
                <a16:creationId xmlns:a16="http://schemas.microsoft.com/office/drawing/2014/main" id="{3E7945E6-295C-4286-B97F-9F97440320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Body Level One…">
            <a:extLst>
              <a:ext uri="{FF2B5EF4-FFF2-40B4-BE49-F238E27FC236}">
                <a16:creationId xmlns:a16="http://schemas.microsoft.com/office/drawing/2014/main" id="{2FC99793-2A86-4074-AF67-2420A390BC0F}"/>
              </a:ext>
            </a:extLst>
          </p:cNvPr>
          <p:cNvSpPr txBox="1">
            <a:spLocks noGrp="1"/>
          </p:cNvSpPr>
          <p:nvPr>
            <p:ph type="body" sz="half" idx="10"/>
          </p:nvPr>
        </p:nvSpPr>
        <p:spPr>
          <a:xfrm>
            <a:off x="4959600" y="2591679"/>
            <a:ext cx="5754203" cy="2465925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0" indent="0">
              <a:buClrTx/>
              <a:buSzTx/>
              <a:buFontTx/>
              <a:buNone/>
            </a:lvl1pPr>
            <a:lvl2pPr marL="0" indent="0">
              <a:buClrTx/>
              <a:buSzTx/>
              <a:buFontTx/>
              <a:buNone/>
            </a:lvl2pPr>
            <a:lvl3pPr marL="0" indent="0">
              <a:buClrTx/>
              <a:buSzTx/>
              <a:buFontTx/>
              <a:buNone/>
            </a:lvl3pPr>
            <a:lvl4pPr marL="0" indent="0">
              <a:buClrTx/>
              <a:buSzTx/>
              <a:buFontTx/>
              <a:buNone/>
            </a:lvl4pPr>
            <a:lvl5pPr marL="0" indent="0"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1117BEED-9EDC-4A38-9063-FD075BBCBA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0144" y="1284404"/>
            <a:ext cx="6716743" cy="19977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785511D-01B7-48B1-BC37-8EF8F3133C02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rgbClr val="CC0000"/>
                </a:solidFill>
              </a:rPr>
              <a:t>Exceeding expectations.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t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2.tif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288925"/>
            <a:ext cx="10515600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345995"/>
            <a:ext cx="10515600" cy="435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2pPr marL="746521" indent="-289321"/>
            <a:lvl3pPr marL="1234879" indent="-320479"/>
            <a:lvl4pPr marL="1714500" indent="-342900"/>
            <a:lvl5pPr marL="2184888" indent="-356088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back-elements2.jpg" descr="back-elements2.jpg"/>
          <p:cNvPicPr>
            <a:picLocks noChangeAspect="1"/>
          </p:cNvPicPr>
          <p:nvPr/>
        </p:nvPicPr>
        <p:blipFill>
          <a:blip r:embed="rId9"/>
          <a:srcRect t="31108" b="55870"/>
          <a:stretch>
            <a:fillRect/>
          </a:stretch>
        </p:blipFill>
        <p:spPr>
          <a:xfrm>
            <a:off x="0" y="6000820"/>
            <a:ext cx="12192000" cy="89292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2"/>
          <p:cNvSpPr txBox="1"/>
          <p:nvPr/>
        </p:nvSpPr>
        <p:spPr>
          <a:xfrm>
            <a:off x="10577714" y="6151707"/>
            <a:ext cx="1577977" cy="728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/>
          <a:p>
            <a:pPr>
              <a:defRPr sz="1600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t>BRIGHT PEOPLE.</a:t>
            </a:r>
            <a:br/>
            <a:r>
              <a:t>BRAVE WAYS.</a:t>
            </a:r>
          </a:p>
        </p:txBody>
      </p:sp>
      <p:pic>
        <p:nvPicPr>
          <p:cNvPr id="6" name="logo.tif" descr="logo.ti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53800" y="6340793"/>
            <a:ext cx="323087" cy="396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</p:sldLayoutIdLst>
  <p:transition>
    <p:fade/>
  </p:transition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9pPr>
    </p:titleStyle>
    <p:bodyStyle>
      <a:lvl1pPr marL="315001" marR="0" indent="-315001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4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1pPr>
      <a:lvl2pPr marL="704850" marR="0" indent="-24765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2pPr>
      <a:lvl3pPr marL="1211580" marR="0" indent="-29718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3pPr>
      <a:lvl4pPr marL="17018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4pPr>
      <a:lvl5pPr marL="21590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5pPr>
      <a:lvl6pPr marL="26162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6pPr>
      <a:lvl7pPr marL="30734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7pPr>
      <a:lvl8pPr marL="35306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8pPr>
      <a:lvl9pPr marL="39878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9pPr>
    </p:bodyStyle>
    <p:otherStyle>
      <a:lvl1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1pPr>
      <a:lvl2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2pPr>
      <a:lvl3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3pPr>
      <a:lvl4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4pPr>
      <a:lvl5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5pPr>
      <a:lvl6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6pPr>
      <a:lvl7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7pPr>
      <a:lvl8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8pPr>
      <a:lvl9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288925"/>
            <a:ext cx="10515600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345995"/>
            <a:ext cx="10515600" cy="435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2pPr marL="746521" indent="-289321"/>
            <a:lvl3pPr marL="1234879" indent="-320479"/>
            <a:lvl4pPr marL="1714500" indent="-342900"/>
            <a:lvl5pPr marL="2184888" indent="-356088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back-elements2.jpg" descr="back-elements2.jpg"/>
          <p:cNvPicPr>
            <a:picLocks noChangeAspect="1"/>
          </p:cNvPicPr>
          <p:nvPr/>
        </p:nvPicPr>
        <p:blipFill>
          <a:blip r:embed="rId9"/>
          <a:srcRect t="31108" b="55870"/>
          <a:stretch>
            <a:fillRect/>
          </a:stretch>
        </p:blipFill>
        <p:spPr>
          <a:xfrm>
            <a:off x="0" y="6000820"/>
            <a:ext cx="12192000" cy="892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logo.tif" descr="logo.ti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9000" y="6183753"/>
            <a:ext cx="1446787" cy="40754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53800" y="6340793"/>
            <a:ext cx="323087" cy="396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F3A86-00A7-41B2-91B7-98101C821B61}"/>
              </a:ext>
            </a:extLst>
          </p:cNvPr>
          <p:cNvSpPr txBox="1"/>
          <p:nvPr userDrawn="1"/>
        </p:nvSpPr>
        <p:spPr>
          <a:xfrm>
            <a:off x="9194165" y="6340792"/>
            <a:ext cx="2218562" cy="25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 anchorCtr="0">
            <a:normAutofit fontScale="92500" lnSpcReduction="10000"/>
          </a:bodyPr>
          <a:lstStyle/>
          <a:p>
            <a:pPr algn="r">
              <a:spcBef>
                <a:spcPts val="0"/>
              </a:spcBef>
              <a:defRPr sz="1300" cap="all"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pPr>
            <a:r>
              <a:rPr lang="en-US">
                <a:solidFill>
                  <a:schemeClr val="tx1"/>
                </a:solidFill>
              </a:rPr>
              <a:t>Exceeding expectations.</a:t>
            </a:r>
            <a:endParaRPr>
              <a:solidFill>
                <a:schemeClr val="tx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59" r:id="rId4"/>
    <p:sldLayoutId id="2147483672" r:id="rId5"/>
    <p:sldLayoutId id="2147483658" r:id="rId6"/>
    <p:sldLayoutId id="2147483660" r:id="rId7"/>
  </p:sldLayoutIdLst>
  <p:transition>
    <p:fade/>
  </p:transition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all" spc="0" baseline="0">
          <a:ln>
            <a:noFill/>
          </a:ln>
          <a:solidFill>
            <a:srgbClr val="666666"/>
          </a:solidFill>
          <a:uFillTx/>
          <a:latin typeface="AccordAlternate Regular"/>
          <a:ea typeface="AccordAlternate Regular"/>
          <a:cs typeface="AccordAlternate Regular"/>
          <a:sym typeface="AccordAlternate Regular"/>
        </a:defRPr>
      </a:lvl9pPr>
    </p:titleStyle>
    <p:bodyStyle>
      <a:lvl1pPr marL="315001" marR="0" indent="-315001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4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1pPr>
      <a:lvl2pPr marL="704850" marR="0" indent="-24765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2pPr>
      <a:lvl3pPr marL="1211580" marR="0" indent="-29718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3pPr>
      <a:lvl4pPr marL="17018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4pPr>
      <a:lvl5pPr marL="21590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5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5pPr>
      <a:lvl6pPr marL="26162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6pPr>
      <a:lvl7pPr marL="30734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7pPr>
      <a:lvl8pPr marL="35306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8pPr>
      <a:lvl9pPr marL="3987800" marR="0" indent="-330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CC0000"/>
        </a:buClr>
        <a:buSzPct val="100000"/>
        <a:buFont typeface="Arial"/>
        <a:buChar char="•"/>
        <a:tabLst/>
        <a:defRPr sz="2600" b="0" i="0" u="none" strike="noStrike" cap="none" spc="0" baseline="0">
          <a:ln>
            <a:noFill/>
          </a:ln>
          <a:solidFill>
            <a:srgbClr val="535353"/>
          </a:solidFill>
          <a:uFillTx/>
          <a:latin typeface="AccordAlternate ExtraLight"/>
          <a:ea typeface="AccordAlternate ExtraLight"/>
          <a:cs typeface="AccordAlternate ExtraLight"/>
          <a:sym typeface="AccordAlternate ExtraLight"/>
        </a:defRPr>
      </a:lvl9pPr>
    </p:bodyStyle>
    <p:otherStyle>
      <a:lvl1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1pPr>
      <a:lvl2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2pPr>
      <a:lvl3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3pPr>
      <a:lvl4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4pPr>
      <a:lvl5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5pPr>
      <a:lvl6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6pPr>
      <a:lvl7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7pPr>
      <a:lvl8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8pPr>
      <a:lvl9pPr marL="0" marR="0" indent="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ccord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8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gif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microsoft.com/office/2007/relationships/hdphoto" Target="../media/hdphoto9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0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gif"/><Relationship Id="rId4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4.wd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Relationship Id="rId5" Type="http://schemas.microsoft.com/office/2007/relationships/hdphoto" Target="../media/hdphoto15.wdp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microsoft.com/office/2007/relationships/hdphoto" Target="../media/hdphoto6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71D81A-91E6-4935-B9A6-3679B2E63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Golang</a:t>
            </a:r>
          </a:p>
        </p:txBody>
      </p:sp>
      <p:pic>
        <p:nvPicPr>
          <p:cNvPr id="2" name="Графика 5">
            <a:extLst>
              <a:ext uri="{FF2B5EF4-FFF2-40B4-BE49-F238E27FC236}">
                <a16:creationId xmlns:a16="http://schemas.microsoft.com/office/drawing/2014/main" id="{D21F08DD-EFF1-343D-55DD-ECD0E904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402456">
            <a:off x="4439956" y="5974796"/>
            <a:ext cx="1241063" cy="1195856"/>
          </a:xfrm>
          <a:prstGeom prst="rect">
            <a:avLst/>
          </a:prstGeom>
        </p:spPr>
      </p:pic>
      <p:pic>
        <p:nvPicPr>
          <p:cNvPr id="3" name="Графика 5">
            <a:extLst>
              <a:ext uri="{FF2B5EF4-FFF2-40B4-BE49-F238E27FC236}">
                <a16:creationId xmlns:a16="http://schemas.microsoft.com/office/drawing/2014/main" id="{D638A0A6-BFE4-6EBA-680C-526A5993B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402456">
            <a:off x="5150848" y="5219672"/>
            <a:ext cx="1241063" cy="1195856"/>
          </a:xfrm>
          <a:prstGeom prst="rect">
            <a:avLst/>
          </a:prstGeom>
        </p:spPr>
      </p:pic>
      <p:pic>
        <p:nvPicPr>
          <p:cNvPr id="6" name="Графика 5">
            <a:extLst>
              <a:ext uri="{FF2B5EF4-FFF2-40B4-BE49-F238E27FC236}">
                <a16:creationId xmlns:a16="http://schemas.microsoft.com/office/drawing/2014/main" id="{24609E06-B6E9-3F74-BBF4-60362021F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402456">
            <a:off x="4833637" y="5597235"/>
            <a:ext cx="1241063" cy="1195856"/>
          </a:xfrm>
          <a:prstGeom prst="rect">
            <a:avLst/>
          </a:prstGeom>
        </p:spPr>
      </p:pic>
      <p:pic>
        <p:nvPicPr>
          <p:cNvPr id="7" name="Графика 5">
            <a:extLst>
              <a:ext uri="{FF2B5EF4-FFF2-40B4-BE49-F238E27FC236}">
                <a16:creationId xmlns:a16="http://schemas.microsoft.com/office/drawing/2014/main" id="{58674177-FEDD-9904-631A-F5D02E98A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402456">
            <a:off x="5441596" y="4939710"/>
            <a:ext cx="1241063" cy="119585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8B70DAE-3EA8-0BEF-55DA-1D3DC247F121}"/>
              </a:ext>
            </a:extLst>
          </p:cNvPr>
          <p:cNvGrpSpPr/>
          <p:nvPr/>
        </p:nvGrpSpPr>
        <p:grpSpPr>
          <a:xfrm>
            <a:off x="5454168" y="3876536"/>
            <a:ext cx="2281132" cy="442670"/>
            <a:chOff x="5708625" y="4097871"/>
            <a:chExt cx="2281132" cy="442670"/>
          </a:xfrm>
        </p:grpSpPr>
        <p:sp>
          <p:nvSpPr>
            <p:cNvPr id="9" name="Rounded Rectangular Callout 8">
              <a:extLst>
                <a:ext uri="{FF2B5EF4-FFF2-40B4-BE49-F238E27FC236}">
                  <a16:creationId xmlns:a16="http://schemas.microsoft.com/office/drawing/2014/main" id="{556CE285-B9C0-1845-3F3B-828EC40DD1D3}"/>
                </a:ext>
              </a:extLst>
            </p:cNvPr>
            <p:cNvSpPr/>
            <p:nvPr/>
          </p:nvSpPr>
          <p:spPr>
            <a:xfrm>
              <a:off x="5708625" y="4097871"/>
              <a:ext cx="2281132" cy="442670"/>
            </a:xfrm>
            <a:prstGeom prst="wedgeRoundRectCallout">
              <a:avLst>
                <a:gd name="adj1" fmla="val -34648"/>
                <a:gd name="adj2" fmla="val 177680"/>
                <a:gd name="adj3" fmla="val 16667"/>
              </a:avLst>
            </a:prstGeom>
            <a:solidFill>
              <a:srgbClr val="FFFFFF"/>
            </a:solidFill>
            <a:ln w="25400" cap="flat">
              <a:solidFill>
                <a:srgbClr val="66666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>
                  <a:solidFill>
                    <a:srgbClr val="666666"/>
                  </a:solidFill>
                </a:rPr>
                <a:t>Ready, set, </a:t>
              </a:r>
              <a:r>
                <a:rPr lang="en-GB" b="1">
                  <a:solidFill>
                    <a:srgbClr val="666666"/>
                  </a:solidFill>
                </a:rPr>
                <a:t>              </a:t>
              </a:r>
              <a:r>
                <a:rPr lang="en-GB">
                  <a:solidFill>
                    <a:srgbClr val="666666"/>
                  </a:solidFill>
                </a:rPr>
                <a:t>!</a:t>
              </a:r>
              <a:endParaRPr kumimoji="0" lang="en-BG" sz="1600" b="0" i="0" u="none" strike="noStrike" cap="all" spc="0" normalizeH="0" baseline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endParaRPr>
            </a:p>
          </p:txBody>
        </p:sp>
        <p:pic>
          <p:nvPicPr>
            <p:cNvPr id="10" name="Picture 2" descr="Go (programming language) - Wikipedia">
              <a:extLst>
                <a:ext uri="{FF2B5EF4-FFF2-40B4-BE49-F238E27FC236}">
                  <a16:creationId xmlns:a16="http://schemas.microsoft.com/office/drawing/2014/main" id="{48FD8590-3AC3-3DC0-1FEE-3BEDD20AE9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4773" y="4178134"/>
              <a:ext cx="750822" cy="282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0383740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generics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AF86392-66F0-247F-A238-CBB56713BC35}"/>
              </a:ext>
            </a:extLst>
          </p:cNvPr>
          <p:cNvSpPr txBox="1">
            <a:spLocks/>
          </p:cNvSpPr>
          <p:nvPr/>
        </p:nvSpPr>
        <p:spPr>
          <a:xfrm>
            <a:off x="726694" y="2749917"/>
            <a:ext cx="6140824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Human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[T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MyNumbers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] 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struct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	Height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T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0C8FCB42-25E0-5DBC-5C65-7BCE574F6F72}"/>
              </a:ext>
            </a:extLst>
          </p:cNvPr>
          <p:cNvSpPr txBox="1">
            <a:spLocks/>
          </p:cNvSpPr>
          <p:nvPr/>
        </p:nvSpPr>
        <p:spPr>
          <a:xfrm>
            <a:off x="726694" y="4519298"/>
            <a:ext cx="6722977" cy="89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georgi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Human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[int]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{150}</a:t>
            </a:r>
          </a:p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haralampi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Human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[float64]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{160.5}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A000B3EB-CCC6-AEAE-9E4E-E6AB5EB1D4F0}"/>
              </a:ext>
            </a:extLst>
          </p:cNvPr>
          <p:cNvSpPr txBox="1">
            <a:spLocks/>
          </p:cNvSpPr>
          <p:nvPr/>
        </p:nvSpPr>
        <p:spPr>
          <a:xfrm>
            <a:off x="6369279" y="980536"/>
            <a:ext cx="5129981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MyNumbers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interface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int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|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float64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AutoShape 5">
            <a:extLst>
              <a:ext uri="{FF2B5EF4-FFF2-40B4-BE49-F238E27FC236}">
                <a16:creationId xmlns:a16="http://schemas.microsoft.com/office/drawing/2014/main" id="{96DC7F62-339F-9DA3-2F57-A67E9A9E9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9" y="1750549"/>
            <a:ext cx="4661647" cy="588152"/>
          </a:xfrm>
          <a:prstGeom prst="wedgeRoundRectCallout">
            <a:avLst>
              <a:gd name="adj1" fmla="val -551"/>
              <a:gd name="adj2" fmla="val 92580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Tells GO what</a:t>
            </a:r>
            <a:r>
              <a:rPr lang="en-US" sz="2399" b="1">
                <a:solidFill>
                  <a:srgbClr val="FFFFFF"/>
                </a:solidFill>
              </a:rPr>
              <a:t> T </a:t>
            </a:r>
            <a:r>
              <a:rPr lang="en-US" sz="2399">
                <a:solidFill>
                  <a:srgbClr val="FFFFFF"/>
                </a:solidFill>
              </a:rPr>
              <a:t>is constrained to</a:t>
            </a:r>
            <a:endParaRPr lang="bg-BG" sz="2399">
              <a:solidFill>
                <a:srgbClr val="FFFFFF"/>
              </a:solidFill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7C193F06-2F68-C819-492B-CB2006042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2244" y="4351204"/>
            <a:ext cx="3263152" cy="588152"/>
          </a:xfrm>
          <a:prstGeom prst="wedgeRoundRectCallout">
            <a:avLst>
              <a:gd name="adj1" fmla="val -118820"/>
              <a:gd name="adj2" fmla="val 51424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 b="1">
                <a:solidFill>
                  <a:srgbClr val="FFFFFF"/>
                </a:solidFill>
              </a:rPr>
              <a:t>T </a:t>
            </a:r>
            <a:r>
              <a:rPr lang="en-US" sz="2399">
                <a:solidFill>
                  <a:srgbClr val="FFFFFF"/>
                </a:solidFill>
              </a:rPr>
              <a:t>must be instantiated</a:t>
            </a:r>
            <a:endParaRPr lang="bg-BG" sz="2399">
              <a:solidFill>
                <a:srgbClr val="FFFFFF"/>
              </a:solidFill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B0F81256-2118-3FE1-0F18-0272E9D283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3233" y="2599361"/>
            <a:ext cx="3263152" cy="1190071"/>
          </a:xfrm>
          <a:prstGeom prst="wedgeRoundRectCallout">
            <a:avLst>
              <a:gd name="adj1" fmla="val -77541"/>
              <a:gd name="adj2" fmla="val -107830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 b="1" err="1">
                <a:solidFill>
                  <a:srgbClr val="FFFFFF"/>
                </a:solidFill>
              </a:rPr>
              <a:t>MyNumbers</a:t>
            </a:r>
            <a:r>
              <a:rPr lang="en-US" sz="2399" b="1">
                <a:solidFill>
                  <a:srgbClr val="FFFFFF"/>
                </a:solidFill>
              </a:rPr>
              <a:t> </a:t>
            </a:r>
            <a:r>
              <a:rPr lang="en-US" sz="2399">
                <a:solidFill>
                  <a:srgbClr val="FFFFFF"/>
                </a:solidFill>
              </a:rPr>
              <a:t>can either be</a:t>
            </a:r>
            <a:r>
              <a:rPr lang="en-US" sz="2399" b="1">
                <a:solidFill>
                  <a:srgbClr val="FFFFFF"/>
                </a:solidFill>
              </a:rPr>
              <a:t> int </a:t>
            </a:r>
            <a:r>
              <a:rPr lang="en-US" sz="2399">
                <a:solidFill>
                  <a:srgbClr val="FFFFFF"/>
                </a:solidFill>
              </a:rPr>
              <a:t>or</a:t>
            </a:r>
            <a:r>
              <a:rPr lang="en-US" sz="2399" b="1">
                <a:solidFill>
                  <a:srgbClr val="FFFFFF"/>
                </a:solidFill>
              </a:rPr>
              <a:t> float64</a:t>
            </a:r>
            <a:endParaRPr lang="bg-BG" sz="2399" b="1">
              <a:solidFill>
                <a:srgbClr val="FFFFFF"/>
              </a:solidFill>
            </a:endParaRPr>
          </a:p>
        </p:txBody>
      </p:sp>
      <p:pic>
        <p:nvPicPr>
          <p:cNvPr id="9" name="Picture 8" descr="A cartoon of a squirrel with a unicorn horn and glasses&#10;&#10;Description automatically generated with low confidence">
            <a:extLst>
              <a:ext uri="{FF2B5EF4-FFF2-40B4-BE49-F238E27FC236}">
                <a16:creationId xmlns:a16="http://schemas.microsoft.com/office/drawing/2014/main" id="{7A491295-B6BE-BAB2-8841-5734A4792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63" b="93697" l="5189" r="96226">
                        <a14:foregroundMark x1="21698" y1="51261" x2="16038" y2="37395"/>
                        <a14:foregroundMark x1="16038" y1="37395" x2="31604" y2="39076"/>
                        <a14:foregroundMark x1="31604" y1="39076" x2="39151" y2="52941"/>
                        <a14:foregroundMark x1="39151" y1="52941" x2="15566" y2="40336"/>
                        <a14:foregroundMark x1="15566" y1="40336" x2="22642" y2="25210"/>
                        <a14:foregroundMark x1="22642" y1="25210" x2="32547" y2="33613"/>
                        <a14:foregroundMark x1="32547" y1="33613" x2="36792" y2="46218"/>
                        <a14:foregroundMark x1="36792" y1="46218" x2="25000" y2="36555"/>
                        <a14:foregroundMark x1="25000" y1="36555" x2="11321" y2="36975"/>
                        <a14:foregroundMark x1="11321" y1="36975" x2="10849" y2="50840"/>
                        <a14:foregroundMark x1="10849" y1="50840" x2="88679" y2="29412"/>
                        <a14:foregroundMark x1="88679" y1="29412" x2="83962" y2="40756"/>
                        <a14:foregroundMark x1="83962" y1="40756" x2="71698" y2="45378"/>
                        <a14:foregroundMark x1="71698" y1="45378" x2="79717" y2="57143"/>
                        <a14:foregroundMark x1="79717" y1="57143" x2="81132" y2="41597"/>
                        <a14:foregroundMark x1="81132" y1="41597" x2="89151" y2="51261"/>
                        <a14:foregroundMark x1="89151" y1="51261" x2="92453" y2="39496"/>
                        <a14:foregroundMark x1="92453" y1="39496" x2="79717" y2="31933"/>
                        <a14:foregroundMark x1="79717" y1="31933" x2="34434" y2="57563"/>
                        <a14:foregroundMark x1="34434" y1="57563" x2="25472" y2="68908"/>
                        <a14:foregroundMark x1="25472" y1="68908" x2="39151" y2="59664"/>
                        <a14:foregroundMark x1="39151" y1="59664" x2="33019" y2="71008"/>
                        <a14:foregroundMark x1="33019" y1="71008" x2="46698" y2="71008"/>
                        <a14:foregroundMark x1="46698" y1="71008" x2="47642" y2="69748"/>
                        <a14:foregroundMark x1="62736" y1="75210" x2="52830" y2="72689"/>
                        <a14:foregroundMark x1="44811" y1="57143" x2="58019" y2="57563"/>
                        <a14:foregroundMark x1="58019" y1="57563" x2="57075" y2="57563"/>
                        <a14:foregroundMark x1="54245" y1="62185" x2="39623" y2="62185"/>
                        <a14:foregroundMark x1="10849" y1="55882" x2="8019" y2="41597"/>
                        <a14:foregroundMark x1="8019" y1="41597" x2="10849" y2="33193"/>
                        <a14:foregroundMark x1="12736" y1="31092" x2="9906" y2="43277"/>
                        <a14:foregroundMark x1="9906" y1="43277" x2="12264" y2="32353"/>
                        <a14:foregroundMark x1="9434" y1="33193" x2="5189" y2="44958"/>
                        <a14:foregroundMark x1="5189" y1="44958" x2="9906" y2="55882"/>
                        <a14:foregroundMark x1="50472" y1="9664" x2="53302" y2="8403"/>
                        <a14:foregroundMark x1="88208" y1="32773" x2="96698" y2="42857"/>
                        <a14:foregroundMark x1="96698" y1="42857" x2="90566" y2="54202"/>
                        <a14:foregroundMark x1="90566" y1="54202" x2="88208" y2="56303"/>
                        <a14:foregroundMark x1="91038" y1="90756" x2="47170" y2="90756"/>
                        <a14:foregroundMark x1="47170" y1="90756" x2="60849" y2="89916"/>
                        <a14:foregroundMark x1="60849" y1="89916" x2="43396" y2="85294"/>
                        <a14:foregroundMark x1="43396" y1="85294" x2="31604" y2="92017"/>
                        <a14:foregroundMark x1="31604" y1="92017" x2="46226" y2="93277"/>
                        <a14:foregroundMark x1="46226" y1="93277" x2="59906" y2="93277"/>
                        <a14:foregroundMark x1="59906" y1="93277" x2="84434" y2="93697"/>
                        <a14:foregroundMark x1="87264" y1="75630" x2="87736" y2="903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22082" y="-76196"/>
            <a:ext cx="1373918" cy="154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72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2" grpId="0" animBg="1"/>
      <p:bldP spid="3" grpId="0" animBg="1"/>
      <p:bldP spid="5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Before generics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AF86392-66F0-247F-A238-CBB56713BC35}"/>
              </a:ext>
            </a:extLst>
          </p:cNvPr>
          <p:cNvSpPr txBox="1">
            <a:spLocks/>
          </p:cNvSpPr>
          <p:nvPr/>
        </p:nvSpPr>
        <p:spPr>
          <a:xfrm>
            <a:off x="5754578" y="1364152"/>
            <a:ext cx="5680588" cy="32089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Sum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nums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[]int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int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var s </a:t>
            </a:r>
            <a:r>
              <a:rPr lang="en-GB" sz="2600" b="1">
                <a:solidFill>
                  <a:srgbClr val="FF0000"/>
                </a:solidFill>
                <a:latin typeface="Consolas" panose="020B0609020204030204" pitchFamily="49" charset="0"/>
              </a:rPr>
              <a:t>int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for _,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val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range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nums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  s +=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val</a:t>
            </a:r>
            <a:endParaRPr lang="en-GB" sz="2600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return s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AutoShape 5">
            <a:extLst>
              <a:ext uri="{FF2B5EF4-FFF2-40B4-BE49-F238E27FC236}">
                <a16:creationId xmlns:a16="http://schemas.microsoft.com/office/drawing/2014/main" id="{CE198BCC-8A1B-480B-FD99-6A6E474E5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690" y="1364153"/>
            <a:ext cx="3858881" cy="1304294"/>
          </a:xfrm>
          <a:prstGeom prst="wedgeRoundRectCallout">
            <a:avLst>
              <a:gd name="adj1" fmla="val 70197"/>
              <a:gd name="adj2" fmla="val -29174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Before</a:t>
            </a:r>
            <a:r>
              <a:rPr lang="en-US" sz="2399" b="1">
                <a:solidFill>
                  <a:srgbClr val="FFFFFF"/>
                </a:solidFill>
              </a:rPr>
              <a:t> 1.18</a:t>
            </a:r>
            <a:r>
              <a:rPr lang="en-US" sz="2399">
                <a:solidFill>
                  <a:srgbClr val="FFFFFF"/>
                </a:solidFill>
              </a:rPr>
              <a:t>, we would have needed to duplicate for different types</a:t>
            </a:r>
            <a:endParaRPr lang="bg-BG" sz="2399">
              <a:solidFill>
                <a:srgbClr val="FFFFFF"/>
              </a:solidFill>
            </a:endParaRPr>
          </a:p>
        </p:txBody>
      </p:sp>
      <p:pic>
        <p:nvPicPr>
          <p:cNvPr id="3" name="Picture 2" descr="A picture containing clipart, illustration, cartoon, art&#10;&#10;Description automatically generated">
            <a:extLst>
              <a:ext uri="{FF2B5EF4-FFF2-40B4-BE49-F238E27FC236}">
                <a16:creationId xmlns:a16="http://schemas.microsoft.com/office/drawing/2014/main" id="{A598C981-8F60-2026-2430-FF33C6AAA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34" y="2668447"/>
            <a:ext cx="3858882" cy="385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349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With generics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AF86392-66F0-247F-A238-CBB56713BC35}"/>
              </a:ext>
            </a:extLst>
          </p:cNvPr>
          <p:cNvSpPr txBox="1">
            <a:spLocks/>
          </p:cNvSpPr>
          <p:nvPr/>
        </p:nvSpPr>
        <p:spPr>
          <a:xfrm>
            <a:off x="726477" y="2407342"/>
            <a:ext cx="7149556" cy="32089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Sum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[T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MyNumbers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]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(numbers []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var sum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T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for _, number := range numbers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  sum += number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return sum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0DD600C0-08CE-EB26-1AD9-5CA804F4946F}"/>
              </a:ext>
            </a:extLst>
          </p:cNvPr>
          <p:cNvSpPr txBox="1">
            <a:spLocks/>
          </p:cNvSpPr>
          <p:nvPr/>
        </p:nvSpPr>
        <p:spPr>
          <a:xfrm>
            <a:off x="6223819" y="562647"/>
            <a:ext cx="5129981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MyNumbers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interface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int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|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float64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2" name="Picture 1" descr="A picture containing drawing, illustration, animated cartoon, sketch&#10;&#10;Description automatically generated">
            <a:extLst>
              <a:ext uri="{FF2B5EF4-FFF2-40B4-BE49-F238E27FC236}">
                <a16:creationId xmlns:a16="http://schemas.microsoft.com/office/drawing/2014/main" id="{727D3A2D-70E7-F9D7-2A94-65E1FE571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07" b="92263" l="4884" r="94884">
                        <a14:foregroundMark x1="41395" y1="36694" x2="26512" y2="34936"/>
                        <a14:foregroundMark x1="26512" y1="34936" x2="20349" y2="26964"/>
                        <a14:foregroundMark x1="20349" y1="26964" x2="39186" y2="28370"/>
                        <a14:foregroundMark x1="39186" y1="28370" x2="48721" y2="34467"/>
                        <a14:foregroundMark x1="48721" y1="34467" x2="35000" y2="35756"/>
                        <a14:foregroundMark x1="35000" y1="35756" x2="51860" y2="27667"/>
                        <a14:foregroundMark x1="67674" y1="33998" x2="58605" y2="37984"/>
                        <a14:foregroundMark x1="58605" y1="37984" x2="50349" y2="34232"/>
                        <a14:foregroundMark x1="50349" y1="34232" x2="56977" y2="26260"/>
                        <a14:foregroundMark x1="56977" y1="26260" x2="71395" y2="26612"/>
                        <a14:foregroundMark x1="71395" y1="26612" x2="80465" y2="29543"/>
                        <a14:foregroundMark x1="80465" y1="29543" x2="80814" y2="37280"/>
                        <a14:foregroundMark x1="71047" y1="39156" x2="62442" y2="42556"/>
                        <a14:foregroundMark x1="62442" y1="42556" x2="60698" y2="32591"/>
                        <a14:foregroundMark x1="60698" y1="32591" x2="73837" y2="31301"/>
                        <a14:foregroundMark x1="73837" y1="31301" x2="63140" y2="34936"/>
                        <a14:foregroundMark x1="63140" y1="34936" x2="67674" y2="39390"/>
                        <a14:foregroundMark x1="85698" y1="55451" x2="94884" y2="56975"/>
                        <a14:foregroundMark x1="94884" y1="56975" x2="88837" y2="63423"/>
                        <a14:foregroundMark x1="88837" y1="63423" x2="91047" y2="63306"/>
                        <a14:foregroundMark x1="86860" y1="65064" x2="90116" y2="65416"/>
                        <a14:foregroundMark x1="93721" y1="60610" x2="91279" y2="51114"/>
                        <a14:foregroundMark x1="91279" y1="51114" x2="82326" y2="48769"/>
                        <a14:foregroundMark x1="85349" y1="48535" x2="92907" y2="52989"/>
                        <a14:foregroundMark x1="92907" y1="52989" x2="94884" y2="55100"/>
                        <a14:foregroundMark x1="49186" y1="81946" x2="55465" y2="81125"/>
                        <a14:foregroundMark x1="52791" y1="79601" x2="44651" y2="79601"/>
                        <a14:foregroundMark x1="67674" y1="92263" x2="62907" y2="91911"/>
                        <a14:foregroundMark x1="12674" y1="40094" x2="15930" y2="47245"/>
                        <a14:foregroundMark x1="13023" y1="47245" x2="10116" y2="38570"/>
                        <a14:foregroundMark x1="10116" y1="38570" x2="10581" y2="35170"/>
                        <a14:foregroundMark x1="7558" y1="35522" x2="8488" y2="38804"/>
                        <a14:foregroundMark x1="37791" y1="40680" x2="40233" y2="38570"/>
                        <a14:foregroundMark x1="42558" y1="8675" x2="49186" y2="8675"/>
                        <a14:foregroundMark x1="38721" y1="40094" x2="31860" y2="36460"/>
                        <a14:foregroundMark x1="8256" y1="28136" x2="4884" y2="27081"/>
                        <a14:foregroundMark x1="48837" y1="5275" x2="42907" y2="4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66" y="3347646"/>
            <a:ext cx="2897534" cy="287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834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4694326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Error handling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80DC8B01-3185-16E9-FADC-22F0384F8874}"/>
              </a:ext>
            </a:extLst>
          </p:cNvPr>
          <p:cNvSpPr/>
          <p:nvPr/>
        </p:nvSpPr>
        <p:spPr>
          <a:xfrm>
            <a:off x="4099087" y="3355428"/>
            <a:ext cx="3764715" cy="442670"/>
          </a:xfrm>
          <a:prstGeom prst="wedgeRoundRectCallout">
            <a:avLst>
              <a:gd name="adj1" fmla="val -59899"/>
              <a:gd name="adj2" fmla="val -249957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I hope someone catches me if I fall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  <p:pic>
        <p:nvPicPr>
          <p:cNvPr id="4" name="Графика 5">
            <a:extLst>
              <a:ext uri="{FF2B5EF4-FFF2-40B4-BE49-F238E27FC236}">
                <a16:creationId xmlns:a16="http://schemas.microsoft.com/office/drawing/2014/main" id="{7B13012F-BF29-066F-F91A-0793FB798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173882" flipH="1">
            <a:off x="2406975" y="1861113"/>
            <a:ext cx="1241063" cy="11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6440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Error Handling Strategies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Logging and error reporting</a:t>
            </a:r>
            <a:endParaRPr lang="en-US" b="1">
              <a:solidFill>
                <a:srgbClr val="EC1B23"/>
              </a:solidFill>
            </a:endParaRPr>
          </a:p>
          <a:p>
            <a:pPr>
              <a:lnSpc>
                <a:spcPct val="100000"/>
              </a:lnSpc>
            </a:pPr>
            <a:r>
              <a:rPr lang="en-US">
                <a:solidFill>
                  <a:schemeClr val="bg1">
                    <a:lumMod val="75000"/>
                    <a:lumOff val="25000"/>
                  </a:schemeClr>
                </a:solidFill>
              </a:rPr>
              <a:t>Graceful degradation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chemeClr val="bg1">
                    <a:lumMod val="75000"/>
                    <a:lumOff val="25000"/>
                  </a:schemeClr>
                </a:solidFill>
              </a:rPr>
              <a:t>Retrying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chemeClr val="bg1">
                    <a:lumMod val="75000"/>
                    <a:lumOff val="25000"/>
                  </a:schemeClr>
                </a:solidFill>
              </a:rPr>
              <a:t>Error wrapping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chemeClr val="bg1">
                    <a:lumMod val="75000"/>
                    <a:lumOff val="25000"/>
                  </a:schemeClr>
                </a:solidFill>
              </a:rPr>
              <a:t>Program termination</a:t>
            </a:r>
          </a:p>
          <a:p>
            <a:pPr>
              <a:lnSpc>
                <a:spcPct val="100000"/>
              </a:lnSpc>
            </a:pPr>
            <a:endParaRPr lang="en-US" b="1">
              <a:solidFill>
                <a:srgbClr val="EC1B23"/>
              </a:solidFill>
            </a:endParaRPr>
          </a:p>
        </p:txBody>
      </p:sp>
      <p:pic>
        <p:nvPicPr>
          <p:cNvPr id="3" name="Picture 28">
            <a:extLst>
              <a:ext uri="{FF2B5EF4-FFF2-40B4-BE49-F238E27FC236}">
                <a16:creationId xmlns:a16="http://schemas.microsoft.com/office/drawing/2014/main" id="{63F0A367-4E76-72D2-02FF-AB1A6798F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2" y="3299595"/>
            <a:ext cx="3153697" cy="315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632E5B31-BD90-A9BE-896F-92F0B143250D}"/>
              </a:ext>
            </a:extLst>
          </p:cNvPr>
          <p:cNvSpPr/>
          <p:nvPr/>
        </p:nvSpPr>
        <p:spPr>
          <a:xfrm flipH="1">
            <a:off x="4140327" y="4858858"/>
            <a:ext cx="1955673" cy="442670"/>
          </a:xfrm>
          <a:prstGeom prst="wedgeRoundRectCallout">
            <a:avLst>
              <a:gd name="adj1" fmla="val -65693"/>
              <a:gd name="adj2" fmla="val -28827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I caught this one!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9858BC0-37E0-2714-6ED0-E50E559ABD0C}"/>
              </a:ext>
            </a:extLst>
          </p:cNvPr>
          <p:cNvSpPr txBox="1">
            <a:spLocks/>
          </p:cNvSpPr>
          <p:nvPr/>
        </p:nvSpPr>
        <p:spPr>
          <a:xfrm>
            <a:off x="9299023" y="5117143"/>
            <a:ext cx="1710127" cy="60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marL="0" indent="0" hangingPunct="1">
              <a:buNone/>
            </a:pPr>
            <a:r>
              <a:rPr lang="en-US" sz="2000"/>
              <a:t>ERROR</a:t>
            </a: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19965124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70CEA9-5B6D-CB81-9D71-B19AA01E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5513173" cy="189264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/>
              <a:t>Error is anything that implements the </a:t>
            </a:r>
            <a:r>
              <a:rPr lang="en-GB" b="1">
                <a:solidFill>
                  <a:srgbClr val="EC1B23"/>
                </a:solidFill>
              </a:rPr>
              <a:t>Error() </a:t>
            </a:r>
            <a:r>
              <a:rPr lang="en-GB"/>
              <a:t>method</a:t>
            </a:r>
            <a:endParaRPr lang="en-BG"/>
          </a:p>
          <a:p>
            <a:pPr>
              <a:lnSpc>
                <a:spcPct val="100000"/>
              </a:lnSpc>
            </a:pPr>
            <a:r>
              <a:rPr lang="en-GB"/>
              <a:t>The </a:t>
            </a:r>
            <a:r>
              <a:rPr lang="en-GB" b="1">
                <a:solidFill>
                  <a:srgbClr val="EC1B23"/>
                </a:solidFill>
              </a:rPr>
              <a:t>error</a:t>
            </a:r>
            <a:r>
              <a:rPr lang="en-GB"/>
              <a:t> interface</a:t>
            </a:r>
          </a:p>
          <a:p>
            <a:pPr>
              <a:lnSpc>
                <a:spcPct val="100000"/>
              </a:lnSpc>
            </a:pPr>
            <a:endParaRPr lang="en-GB"/>
          </a:p>
          <a:p>
            <a:pPr>
              <a:lnSpc>
                <a:spcPct val="100000"/>
              </a:lnSpc>
            </a:pPr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3A2942D-1C6F-A15D-4C8C-FC6BC8F6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/>
              <a:t>Error handling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87AFAAAD-98F1-596A-4D61-8E1B8547AAA4}"/>
              </a:ext>
            </a:extLst>
          </p:cNvPr>
          <p:cNvSpPr txBox="1">
            <a:spLocks/>
          </p:cNvSpPr>
          <p:nvPr/>
        </p:nvSpPr>
        <p:spPr>
          <a:xfrm>
            <a:off x="6866238" y="1447117"/>
            <a:ext cx="4487562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error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interface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Error() 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 </a:t>
            </a:r>
          </a:p>
        </p:txBody>
      </p:sp>
      <p:pic>
        <p:nvPicPr>
          <p:cNvPr id="10" name="Picture 18" descr="Error wrapping in Go — Bitfield Consulting">
            <a:extLst>
              <a:ext uri="{FF2B5EF4-FFF2-40B4-BE49-F238E27FC236}">
                <a16:creationId xmlns:a16="http://schemas.microsoft.com/office/drawing/2014/main" id="{CB0B032A-B759-9CA3-7183-12774E81C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52" y="4017006"/>
            <a:ext cx="2454109" cy="245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23AF86A-AE62-21DA-CA19-14620A0FEAED}"/>
              </a:ext>
            </a:extLst>
          </p:cNvPr>
          <p:cNvGrpSpPr/>
          <p:nvPr/>
        </p:nvGrpSpPr>
        <p:grpSpPr>
          <a:xfrm>
            <a:off x="8474776" y="2962446"/>
            <a:ext cx="3326228" cy="3132442"/>
            <a:chOff x="8474776" y="2962446"/>
            <a:chExt cx="3326228" cy="3132442"/>
          </a:xfrm>
        </p:grpSpPr>
        <p:pic>
          <p:nvPicPr>
            <p:cNvPr id="12" name="Picture 24">
              <a:extLst>
                <a:ext uri="{FF2B5EF4-FFF2-40B4-BE49-F238E27FC236}">
                  <a16:creationId xmlns:a16="http://schemas.microsoft.com/office/drawing/2014/main" id="{EE2ACB0B-6ACF-5A3E-0A5B-B9F2E44775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474776" y="4403496"/>
              <a:ext cx="1691392" cy="1691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0" name="Picture 4" descr="Sunshine sun clipart transparent background free clipart - Clipartix">
              <a:extLst>
                <a:ext uri="{FF2B5EF4-FFF2-40B4-BE49-F238E27FC236}">
                  <a16:creationId xmlns:a16="http://schemas.microsoft.com/office/drawing/2014/main" id="{F3CEEB15-946E-94E7-6D82-B428BC5569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66168" y="2962446"/>
              <a:ext cx="1634836" cy="16348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0B8C8C0-E6FF-A98D-46D8-DBF9580E5C58}"/>
              </a:ext>
            </a:extLst>
          </p:cNvPr>
          <p:cNvGrpSpPr/>
          <p:nvPr/>
        </p:nvGrpSpPr>
        <p:grpSpPr>
          <a:xfrm>
            <a:off x="595657" y="3241963"/>
            <a:ext cx="3119456" cy="2852925"/>
            <a:chOff x="595657" y="3241963"/>
            <a:chExt cx="3119456" cy="2852925"/>
          </a:xfrm>
        </p:grpSpPr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1838D4BB-158C-D61F-1534-B63E53415D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35843" y="4413758"/>
              <a:ext cx="1681130" cy="1681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4" name="Picture 8" descr="26,363 Cartoon Storm Clouds Images, Stock Photos &amp; Vectors | Shutterstock">
              <a:extLst>
                <a:ext uri="{FF2B5EF4-FFF2-40B4-BE49-F238E27FC236}">
                  <a16:creationId xmlns:a16="http://schemas.microsoft.com/office/drawing/2014/main" id="{246DE813-1478-B0DA-5F98-414C836FE00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875"/>
            <a:stretch/>
          </p:blipFill>
          <p:spPr bwMode="auto">
            <a:xfrm flipH="1">
              <a:off x="595657" y="3241963"/>
              <a:ext cx="1194143" cy="10758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8" descr="26,363 Cartoon Storm Clouds Images, Stock Photos &amp; Vectors | Shutterstock">
              <a:extLst>
                <a:ext uri="{FF2B5EF4-FFF2-40B4-BE49-F238E27FC236}">
                  <a16:creationId xmlns:a16="http://schemas.microsoft.com/office/drawing/2014/main" id="{347C6AD4-9575-C795-A480-CE6F7B574A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875"/>
            <a:stretch/>
          </p:blipFill>
          <p:spPr bwMode="auto">
            <a:xfrm>
              <a:off x="2520970" y="3277768"/>
              <a:ext cx="1194143" cy="10758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58625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Panic and Recover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200" y="2116020"/>
            <a:ext cx="5393268" cy="15800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Panic</a:t>
            </a:r>
            <a:r>
              <a:rPr lang="en-GB"/>
              <a:t> </a:t>
            </a:r>
            <a:r>
              <a:rPr lang="en-GB">
                <a:solidFill>
                  <a:srgbClr val="666666"/>
                </a:solidFill>
              </a:rPr>
              <a:t>–</a:t>
            </a:r>
            <a:r>
              <a:rPr lang="en-GB"/>
              <a:t> function that </a:t>
            </a:r>
            <a:r>
              <a:rPr lang="en-GB" b="1"/>
              <a:t>stops</a:t>
            </a:r>
            <a:r>
              <a:rPr lang="en-GB"/>
              <a:t> the ordinary flow of control and begins panicking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4FF1CBF2-3148-ABA6-4F20-7CAF844702E3}"/>
              </a:ext>
            </a:extLst>
          </p:cNvPr>
          <p:cNvSpPr txBox="1">
            <a:spLocks/>
          </p:cNvSpPr>
          <p:nvPr/>
        </p:nvSpPr>
        <p:spPr>
          <a:xfrm>
            <a:off x="6231468" y="2115498"/>
            <a:ext cx="5393268" cy="1227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Recover</a:t>
            </a:r>
            <a:r>
              <a:rPr lang="en-GB"/>
              <a:t> </a:t>
            </a:r>
            <a:r>
              <a:rPr lang="en-GB">
                <a:solidFill>
                  <a:srgbClr val="666666"/>
                </a:solidFill>
              </a:rPr>
              <a:t>–</a:t>
            </a:r>
            <a:r>
              <a:rPr lang="en-GB"/>
              <a:t> function that </a:t>
            </a:r>
            <a:r>
              <a:rPr lang="en-GB" b="1"/>
              <a:t>regains</a:t>
            </a:r>
            <a:r>
              <a:rPr lang="en-GB"/>
              <a:t> control of a panicking goroutine</a:t>
            </a:r>
          </a:p>
          <a:p>
            <a:pPr hangingPunct="1"/>
            <a:endParaRPr lang="en-GB"/>
          </a:p>
        </p:txBody>
      </p:sp>
      <p:pic>
        <p:nvPicPr>
          <p:cNvPr id="7" name="Picture 6" descr="A cartoon character holding a sign&#10;&#10;Description automatically generated with medium confidence">
            <a:extLst>
              <a:ext uri="{FF2B5EF4-FFF2-40B4-BE49-F238E27FC236}">
                <a16:creationId xmlns:a16="http://schemas.microsoft.com/office/drawing/2014/main" id="{4D07509D-608B-EEE1-DD3A-15BBAEFD84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4" b="89898" l="8263" r="89977">
                        <a14:foregroundMark x1="14920" y1="32992" x2="14920" y2="37084"/>
                        <a14:foregroundMark x1="9717" y1="56650" x2="8263" y2="566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2618"/>
          <a:stretch/>
        </p:blipFill>
        <p:spPr>
          <a:xfrm>
            <a:off x="4770551" y="3507992"/>
            <a:ext cx="2650898" cy="3350008"/>
          </a:xfrm>
          <a:prstGeom prst="rect">
            <a:avLst/>
          </a:prstGeom>
        </p:spPr>
      </p:pic>
      <p:pic>
        <p:nvPicPr>
          <p:cNvPr id="3" name="Picture 12" descr="Error wrapping in Go — Bitfield Consulting">
            <a:extLst>
              <a:ext uri="{FF2B5EF4-FFF2-40B4-BE49-F238E27FC236}">
                <a16:creationId xmlns:a16="http://schemas.microsoft.com/office/drawing/2014/main" id="{6DCD2365-B822-8AAB-E126-66A4B3A3B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07914">
            <a:off x="-825550" y="2888462"/>
            <a:ext cx="2391627" cy="239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Error wrapping in Go — Bitfield Consulting">
            <a:extLst>
              <a:ext uri="{FF2B5EF4-FFF2-40B4-BE49-F238E27FC236}">
                <a16:creationId xmlns:a16="http://schemas.microsoft.com/office/drawing/2014/main" id="{6F6622E2-1DD8-51C5-02D2-AD830BB10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2086" flipH="1">
            <a:off x="10625923" y="2750149"/>
            <a:ext cx="2391627" cy="239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5">
            <a:extLst>
              <a:ext uri="{FF2B5EF4-FFF2-40B4-BE49-F238E27FC236}">
                <a16:creationId xmlns:a16="http://schemas.microsoft.com/office/drawing/2014/main" id="{8333D1D1-BA61-5096-2578-C1F5510EC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5468" y="435992"/>
            <a:ext cx="3737145" cy="1053683"/>
          </a:xfrm>
          <a:prstGeom prst="wedgeRoundRectCallout">
            <a:avLst>
              <a:gd name="adj1" fmla="val -99394"/>
              <a:gd name="adj2" fmla="val -20769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b="1"/>
              <a:t>Avoid</a:t>
            </a:r>
            <a:r>
              <a:rPr lang="en-GB" sz="2400"/>
              <a:t> unnecessary panic and recover usage</a:t>
            </a:r>
            <a:endParaRPr lang="en-US" sz="2400" b="1">
              <a:solidFill>
                <a:srgbClr val="EC1B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049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Custom error </a:t>
            </a:r>
            <a:r>
              <a:rPr lang="en-US" err="1"/>
              <a:t>typeS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/>
              <a:t>Define a custom error</a:t>
            </a:r>
            <a:endParaRPr lang="en-US" b="1">
              <a:solidFill>
                <a:srgbClr val="EC1B23"/>
              </a:solidFill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2" name="Picture 16" descr="Scripting with Go — Bitfield Consulting">
            <a:extLst>
              <a:ext uri="{FF2B5EF4-FFF2-40B4-BE49-F238E27FC236}">
                <a16:creationId xmlns:a16="http://schemas.microsoft.com/office/drawing/2014/main" id="{AD4B8A5F-E573-88F1-E6CE-F0435D940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9660" y="1996661"/>
            <a:ext cx="3240271" cy="324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1E270F94-8317-B5DB-BE3D-317E91F28E8D}"/>
              </a:ext>
            </a:extLst>
          </p:cNvPr>
          <p:cNvSpPr txBox="1">
            <a:spLocks/>
          </p:cNvSpPr>
          <p:nvPr/>
        </p:nvSpPr>
        <p:spPr>
          <a:xfrm>
            <a:off x="838200" y="1996661"/>
            <a:ext cx="4487562" cy="4327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errors.New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CA25D73-6455-3533-072E-23EE5D889647}"/>
              </a:ext>
            </a:extLst>
          </p:cNvPr>
          <p:cNvSpPr txBox="1">
            <a:spLocks/>
          </p:cNvSpPr>
          <p:nvPr/>
        </p:nvSpPr>
        <p:spPr>
          <a:xfrm>
            <a:off x="838200" y="3159845"/>
            <a:ext cx="4487562" cy="18208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MyError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struct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message String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code int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87576B4C-F580-820E-5642-2168A017C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5224" y="244162"/>
            <a:ext cx="3716044" cy="1334911"/>
          </a:xfrm>
          <a:prstGeom prst="wedgeRoundRectCallout">
            <a:avLst>
              <a:gd name="adj1" fmla="val -97811"/>
              <a:gd name="adj2" fmla="val -11562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/>
              <a:t>Use them to provide more </a:t>
            </a:r>
            <a:r>
              <a:rPr lang="en-GB" sz="2400" b="1"/>
              <a:t>context</a:t>
            </a:r>
            <a:r>
              <a:rPr lang="en-GB" sz="2400"/>
              <a:t> and </a:t>
            </a:r>
            <a:r>
              <a:rPr lang="en-GB" sz="2400" b="1"/>
              <a:t>meaningful messages</a:t>
            </a:r>
          </a:p>
        </p:txBody>
      </p:sp>
    </p:spTree>
    <p:extLst>
      <p:ext uri="{BB962C8B-B14F-4D97-AF65-F5344CB8AC3E}">
        <p14:creationId xmlns:p14="http://schemas.microsoft.com/office/powerpoint/2010/main" val="1262479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 animBg="1"/>
      <p:bldP spid="6" grpId="0" build="allAtOnce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Custom error </a:t>
            </a:r>
            <a:r>
              <a:rPr lang="en-US" err="1"/>
              <a:t>typeS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199" y="1345995"/>
            <a:ext cx="5300993" cy="435133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/>
              <a:t>Implement the </a:t>
            </a:r>
            <a:r>
              <a:rPr lang="en-GB" b="1">
                <a:solidFill>
                  <a:srgbClr val="EC1B23"/>
                </a:solidFill>
              </a:rPr>
              <a:t>error </a:t>
            </a:r>
            <a:r>
              <a:rPr lang="en-US" b="1" err="1">
                <a:solidFill>
                  <a:srgbClr val="EC1B23"/>
                </a:solidFill>
              </a:rPr>
              <a:t>i</a:t>
            </a:r>
            <a:r>
              <a:rPr lang="en-GB" b="1" err="1">
                <a:solidFill>
                  <a:srgbClr val="EC1B23"/>
                </a:solidFill>
              </a:rPr>
              <a:t>nterface</a:t>
            </a:r>
            <a:endParaRPr lang="en-GB" b="1">
              <a:solidFill>
                <a:srgbClr val="EC1B23"/>
              </a:solidFill>
            </a:endParaRPr>
          </a:p>
          <a:p>
            <a:pPr>
              <a:lnSpc>
                <a:spcPct val="100000"/>
              </a:lnSpc>
            </a:pPr>
            <a:r>
              <a:rPr lang="en-US"/>
              <a:t>Define the </a:t>
            </a:r>
            <a:r>
              <a:rPr lang="en-US" b="1">
                <a:solidFill>
                  <a:srgbClr val="EC1B23"/>
                </a:solidFill>
              </a:rPr>
              <a:t>Error() method</a:t>
            </a:r>
          </a:p>
          <a:p>
            <a:pPr>
              <a:lnSpc>
                <a:spcPct val="100000"/>
              </a:lnSpc>
            </a:pPr>
            <a:endParaRPr lang="en-US"/>
          </a:p>
          <a:p>
            <a:pPr>
              <a:lnSpc>
                <a:spcPct val="100000"/>
              </a:lnSpc>
            </a:pPr>
            <a:endParaRPr lang="en-US"/>
          </a:p>
          <a:p>
            <a:pPr>
              <a:lnSpc>
                <a:spcPct val="100000"/>
              </a:lnSpc>
            </a:pPr>
            <a:endParaRPr lang="en-US"/>
          </a:p>
          <a:p>
            <a:pPr marL="0" indent="0">
              <a:lnSpc>
                <a:spcPct val="100000"/>
              </a:lnSpc>
              <a:buNone/>
            </a:pPr>
            <a:endParaRPr lang="en-US"/>
          </a:p>
          <a:p>
            <a:pPr>
              <a:lnSpc>
                <a:spcPct val="100000"/>
              </a:lnSpc>
            </a:pPr>
            <a:r>
              <a:rPr lang="en-US"/>
              <a:t>The Error() method should </a:t>
            </a:r>
            <a:r>
              <a:rPr lang="en-US" b="1">
                <a:solidFill>
                  <a:srgbClr val="EC1B23"/>
                </a:solidFill>
              </a:rPr>
              <a:t>return a string</a:t>
            </a:r>
            <a:r>
              <a:rPr lang="en-US"/>
              <a:t> representation of the error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E2ABC103-A90B-9617-8F28-B6164F322830}"/>
              </a:ext>
            </a:extLst>
          </p:cNvPr>
          <p:cNvSpPr txBox="1">
            <a:spLocks/>
          </p:cNvSpPr>
          <p:nvPr/>
        </p:nvSpPr>
        <p:spPr>
          <a:xfrm>
            <a:off x="838199" y="2671006"/>
            <a:ext cx="6529252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(e *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MyError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  <a:r>
              <a:rPr lang="bg-BG" sz="2600" b="1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sz="2600" b="1">
                <a:solidFill>
                  <a:schemeClr val="tx2"/>
                </a:solidFill>
                <a:latin typeface="Consolas" panose="020B0609020204030204" pitchFamily="49" charset="0"/>
              </a:rPr>
              <a:t>Error() string {</a:t>
            </a:r>
          </a:p>
          <a:p>
            <a:r>
              <a:rPr lang="en-US" sz="2600" b="1">
                <a:solidFill>
                  <a:schemeClr val="tx2"/>
                </a:solidFill>
                <a:latin typeface="Consolas" panose="020B0609020204030204" pitchFamily="49" charset="0"/>
              </a:rPr>
              <a:t>  return </a:t>
            </a:r>
            <a:r>
              <a:rPr lang="en-US" sz="2600" b="1" err="1">
                <a:solidFill>
                  <a:schemeClr val="tx2"/>
                </a:solidFill>
                <a:latin typeface="Consolas" panose="020B0609020204030204" pitchFamily="49" charset="0"/>
              </a:rPr>
              <a:t>e.message</a:t>
            </a:r>
            <a:endParaRPr lang="en-US" sz="2600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26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6" descr="Error wrapping in Go — Bitfield Consulting">
            <a:extLst>
              <a:ext uri="{FF2B5EF4-FFF2-40B4-BE49-F238E27FC236}">
                <a16:creationId xmlns:a16="http://schemas.microsoft.com/office/drawing/2014/main" id="{537BFCA9-6607-5811-2C07-712361F65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9187" y="3507911"/>
            <a:ext cx="2601294" cy="260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2">
            <a:extLst>
              <a:ext uri="{FF2B5EF4-FFF2-40B4-BE49-F238E27FC236}">
                <a16:creationId xmlns:a16="http://schemas.microsoft.com/office/drawing/2014/main" id="{7588C694-A50D-745A-B891-40065A1D9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8093" y="3485128"/>
            <a:ext cx="2646861" cy="264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0231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70CEA9-5B6D-CB81-9D71-B19AA01EC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BG" dirty="0"/>
              <a:t>OOP – generics, interfaces</a:t>
            </a:r>
          </a:p>
          <a:p>
            <a:pPr>
              <a:lnSpc>
                <a:spcPct val="100000"/>
              </a:lnSpc>
            </a:pPr>
            <a:r>
              <a:rPr lang="en-BG" dirty="0"/>
              <a:t>Error handling</a:t>
            </a:r>
          </a:p>
          <a:p>
            <a:pPr>
              <a:lnSpc>
                <a:spcPct val="100000"/>
              </a:lnSpc>
            </a:pPr>
            <a:r>
              <a:rPr lang="en-BG" dirty="0"/>
              <a:t>Streams</a:t>
            </a:r>
          </a:p>
          <a:p>
            <a:pPr>
              <a:lnSpc>
                <a:spcPct val="100000"/>
              </a:lnSpc>
            </a:pPr>
            <a:r>
              <a:rPr lang="en-BG" dirty="0"/>
              <a:t>Concurrency</a:t>
            </a:r>
          </a:p>
          <a:p>
            <a:pPr>
              <a:lnSpc>
                <a:spcPct val="100000"/>
              </a:lnSpc>
            </a:pPr>
            <a:r>
              <a:rPr lang="en-BG" dirty="0"/>
              <a:t>Testing</a:t>
            </a:r>
          </a:p>
          <a:p>
            <a:pPr>
              <a:lnSpc>
                <a:spcPct val="100000"/>
              </a:lnSpc>
            </a:pPr>
            <a:r>
              <a:rPr lang="en-BG" dirty="0"/>
              <a:t>Quiz with a BIG prize!</a:t>
            </a:r>
          </a:p>
          <a:p>
            <a:pPr>
              <a:lnSpc>
                <a:spcPct val="100000"/>
              </a:lnSpc>
            </a:pPr>
            <a:endParaRPr lang="en-BG" dirty="0"/>
          </a:p>
          <a:p>
            <a:pPr>
              <a:lnSpc>
                <a:spcPct val="100000"/>
              </a:lnSpc>
            </a:pPr>
            <a:endParaRPr lang="en-BG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3A2942D-1C6F-A15D-4C8C-FC6BC8F6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/>
              <a:t>Advanced topics agenda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0321D4E-09B2-0CBA-1C14-4E7DE56C9471}"/>
              </a:ext>
            </a:extLst>
          </p:cNvPr>
          <p:cNvSpPr txBox="1">
            <a:spLocks/>
          </p:cNvSpPr>
          <p:nvPr/>
        </p:nvSpPr>
        <p:spPr>
          <a:xfrm>
            <a:off x="838200" y="1324767"/>
            <a:ext cx="10515600" cy="435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>
              <a:lnSpc>
                <a:spcPct val="100000"/>
              </a:lnSpc>
            </a:pPr>
            <a:endParaRPr lang="en-BG"/>
          </a:p>
          <a:p>
            <a:pPr hangingPunct="1">
              <a:lnSpc>
                <a:spcPct val="100000"/>
              </a:lnSpc>
            </a:pPr>
            <a:endParaRPr lang="en-BG"/>
          </a:p>
          <a:p>
            <a:pPr hangingPunct="1">
              <a:lnSpc>
                <a:spcPct val="100000"/>
              </a:lnSpc>
            </a:pPr>
            <a:endParaRPr lang="en-BG"/>
          </a:p>
          <a:p>
            <a:pPr hangingPunct="1">
              <a:lnSpc>
                <a:spcPct val="100000"/>
              </a:lnSpc>
            </a:pPr>
            <a:endParaRPr lang="en-BG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F5D119-CE46-27D4-C845-68952FC0E8CD}"/>
              </a:ext>
            </a:extLst>
          </p:cNvPr>
          <p:cNvGrpSpPr/>
          <p:nvPr/>
        </p:nvGrpSpPr>
        <p:grpSpPr>
          <a:xfrm>
            <a:off x="4319954" y="1181894"/>
            <a:ext cx="8030636" cy="5352271"/>
            <a:chOff x="4319954" y="1181894"/>
            <a:chExt cx="8030636" cy="5352271"/>
          </a:xfrm>
        </p:grpSpPr>
        <p:pic>
          <p:nvPicPr>
            <p:cNvPr id="4" name="Picture 14" descr="Testing errors in Go — Bitfield Consulting">
              <a:extLst>
                <a:ext uri="{FF2B5EF4-FFF2-40B4-BE49-F238E27FC236}">
                  <a16:creationId xmlns:a16="http://schemas.microsoft.com/office/drawing/2014/main" id="{3AAADFEB-81DF-9626-5668-87762C7228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02873" y="2846804"/>
              <a:ext cx="3247717" cy="32477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Archery target. Goal achieve concept 13165908 PNG">
              <a:extLst>
                <a:ext uri="{FF2B5EF4-FFF2-40B4-BE49-F238E27FC236}">
                  <a16:creationId xmlns:a16="http://schemas.microsoft.com/office/drawing/2014/main" id="{024178E0-D9FB-C214-BE3E-EBC15EE9A6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319954" y="1181894"/>
              <a:ext cx="5779709" cy="5352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2460458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119304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Wrapping errors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200" y="1345996"/>
            <a:ext cx="9886244" cy="208300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/>
              <a:t>Used to wrap errors and provide additional context</a:t>
            </a:r>
            <a:endParaRPr lang="en-US"/>
          </a:p>
          <a:p>
            <a:pPr>
              <a:lnSpc>
                <a:spcPct val="100000"/>
              </a:lnSpc>
            </a:pPr>
            <a:r>
              <a:rPr lang="en-GB"/>
              <a:t>Wrapping with </a:t>
            </a:r>
            <a:r>
              <a:rPr lang="en-GB" b="1" err="1">
                <a:solidFill>
                  <a:srgbClr val="EC1B23"/>
                </a:solidFill>
              </a:rPr>
              <a:t>fmt.Errorf</a:t>
            </a:r>
            <a:r>
              <a:rPr lang="en-GB" b="1">
                <a:solidFill>
                  <a:srgbClr val="EC1B23"/>
                </a:solidFill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GB"/>
              <a:t>Wrapping with </a:t>
            </a:r>
            <a:r>
              <a:rPr lang="en-GB" b="1" err="1">
                <a:solidFill>
                  <a:srgbClr val="EC1B23"/>
                </a:solidFill>
              </a:rPr>
              <a:t>errors.Wrap</a:t>
            </a:r>
            <a:r>
              <a:rPr lang="en-GB" b="1">
                <a:solidFill>
                  <a:srgbClr val="EC1B23"/>
                </a:solidFill>
              </a:rPr>
              <a:t>()</a:t>
            </a:r>
            <a:endParaRPr lang="en-US" b="1">
              <a:solidFill>
                <a:srgbClr val="EC1B23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9B415C-7ACD-2750-BBCE-FEF3A098668B}"/>
              </a:ext>
            </a:extLst>
          </p:cNvPr>
          <p:cNvGrpSpPr/>
          <p:nvPr/>
        </p:nvGrpSpPr>
        <p:grpSpPr>
          <a:xfrm>
            <a:off x="2061462" y="2093095"/>
            <a:ext cx="10009414" cy="5627689"/>
            <a:chOff x="1877786" y="1816552"/>
            <a:chExt cx="10009414" cy="562768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E506031-812C-6646-330A-8F36EF1922C6}"/>
                </a:ext>
              </a:extLst>
            </p:cNvPr>
            <p:cNvGrpSpPr/>
            <p:nvPr/>
          </p:nvGrpSpPr>
          <p:grpSpPr>
            <a:xfrm>
              <a:off x="1877786" y="1816552"/>
              <a:ext cx="10009414" cy="5627689"/>
              <a:chOff x="1877786" y="1816552"/>
              <a:chExt cx="10009414" cy="5627689"/>
            </a:xfrm>
          </p:grpSpPr>
          <p:pic>
            <p:nvPicPr>
              <p:cNvPr id="12290" name="Picture 2" descr="This is Fine 🔥 Gopher – rootsshop">
                <a:extLst>
                  <a:ext uri="{FF2B5EF4-FFF2-40B4-BE49-F238E27FC236}">
                    <a16:creationId xmlns:a16="http://schemas.microsoft.com/office/drawing/2014/main" id="{B20A0C61-C440-2DDB-6B01-F5B31D9E65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77786" y="1816552"/>
                <a:ext cx="10009414" cy="5627689"/>
              </a:xfrm>
              <a:prstGeom prst="cloud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361BCDB8-B9E8-238B-B0AE-B11ED9B9F185}"/>
                  </a:ext>
                </a:extLst>
              </p:cNvPr>
              <p:cNvSpPr/>
              <p:nvPr/>
            </p:nvSpPr>
            <p:spPr>
              <a:xfrm>
                <a:off x="6903720" y="2621280"/>
                <a:ext cx="2194560" cy="1493520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chemeClr val="tx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BG" sz="1800" b="0" i="0" u="none" strike="noStrike" cap="all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ccordAlternate Regular"/>
                  <a:ea typeface="AccordAlternate Regular"/>
                  <a:cs typeface="AccordAlternate Regular"/>
                  <a:sym typeface="AccordAlternate Regular"/>
                </a:endParaRPr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44296E4-13EF-79AF-F7DF-B59B1D3CD22C}"/>
                </a:ext>
              </a:extLst>
            </p:cNvPr>
            <p:cNvSpPr/>
            <p:nvPr/>
          </p:nvSpPr>
          <p:spPr>
            <a:xfrm>
              <a:off x="7146623" y="3899556"/>
              <a:ext cx="403562" cy="432350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BG" sz="18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endParaRPr>
            </a:p>
          </p:txBody>
        </p:sp>
      </p:grp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C154C5CD-EA97-550E-4535-131E5B54DD06}"/>
              </a:ext>
            </a:extLst>
          </p:cNvPr>
          <p:cNvSpPr txBox="1">
            <a:spLocks/>
          </p:cNvSpPr>
          <p:nvPr/>
        </p:nvSpPr>
        <p:spPr>
          <a:xfrm>
            <a:off x="3394478" y="4340201"/>
            <a:ext cx="1710127" cy="709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marL="0" indent="0" hangingPunct="1">
              <a:buNone/>
            </a:pPr>
            <a:r>
              <a:rPr lang="en-US" sz="3600"/>
              <a:t>ERROR</a:t>
            </a:r>
            <a:endParaRPr lang="en-GB" sz="360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54963683-25DF-5EEB-136E-315EC2E84B91}"/>
              </a:ext>
            </a:extLst>
          </p:cNvPr>
          <p:cNvSpPr txBox="1">
            <a:spLocks/>
          </p:cNvSpPr>
          <p:nvPr/>
        </p:nvSpPr>
        <p:spPr>
          <a:xfrm>
            <a:off x="9420934" y="4340201"/>
            <a:ext cx="1710127" cy="709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marL="0" indent="0" hangingPunct="1">
              <a:buNone/>
            </a:pPr>
            <a:r>
              <a:rPr lang="en-US" sz="3600"/>
              <a:t>ERROR</a:t>
            </a:r>
            <a:endParaRPr lang="en-GB" sz="360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A2E36F2-6A94-1855-487F-B420837EC2C3}"/>
              </a:ext>
            </a:extLst>
          </p:cNvPr>
          <p:cNvSpPr txBox="1">
            <a:spLocks/>
          </p:cNvSpPr>
          <p:nvPr/>
        </p:nvSpPr>
        <p:spPr>
          <a:xfrm>
            <a:off x="5821953" y="2815637"/>
            <a:ext cx="1710127" cy="60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marL="0" indent="0" hangingPunct="1">
              <a:buNone/>
            </a:pPr>
            <a:r>
              <a:rPr lang="en-US" sz="3600"/>
              <a:t>ERROR</a:t>
            </a:r>
            <a:endParaRPr lang="en-GB" sz="3600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5098E8B0-F7E3-57C1-4446-F8F931CF57F2}"/>
              </a:ext>
            </a:extLst>
          </p:cNvPr>
          <p:cNvSpPr/>
          <p:nvPr/>
        </p:nvSpPr>
        <p:spPr>
          <a:xfrm>
            <a:off x="7599931" y="3144570"/>
            <a:ext cx="1356500" cy="442670"/>
          </a:xfrm>
          <a:prstGeom prst="wedgeRoundRectCallout">
            <a:avLst>
              <a:gd name="adj1" fmla="val -56500"/>
              <a:gd name="adj2" fmla="val 124621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 This is fine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0829815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UNWRAP errors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200" y="1345996"/>
            <a:ext cx="4505696" cy="208300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err="1">
                <a:solidFill>
                  <a:srgbClr val="EC1B23"/>
                </a:solidFill>
              </a:rPr>
              <a:t>errors.Is</a:t>
            </a:r>
            <a:r>
              <a:rPr lang="en-US" b="1">
                <a:solidFill>
                  <a:srgbClr val="EC1B23"/>
                </a:solidFill>
              </a:rPr>
              <a:t>() </a:t>
            </a:r>
            <a:r>
              <a:rPr lang="en-GB">
                <a:solidFill>
                  <a:srgbClr val="666666"/>
                </a:solidFill>
              </a:rPr>
              <a:t>–</a:t>
            </a:r>
            <a:r>
              <a:rPr lang="en-US"/>
              <a:t> compare an error against a target error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1D4F346A-7240-C50E-E937-8E5C6FF5BFBC}"/>
              </a:ext>
            </a:extLst>
          </p:cNvPr>
          <p:cNvSpPr txBox="1">
            <a:spLocks/>
          </p:cNvSpPr>
          <p:nvPr/>
        </p:nvSpPr>
        <p:spPr>
          <a:xfrm>
            <a:off x="6241472" y="1345996"/>
            <a:ext cx="5112328" cy="1575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US" b="1" err="1">
                <a:solidFill>
                  <a:srgbClr val="EC1B23"/>
                </a:solidFill>
              </a:rPr>
              <a:t>errors.As</a:t>
            </a:r>
            <a:r>
              <a:rPr lang="en-US" b="1">
                <a:solidFill>
                  <a:srgbClr val="EC1B23"/>
                </a:solidFill>
              </a:rPr>
              <a:t>() </a:t>
            </a:r>
            <a:r>
              <a:rPr lang="en-GB">
                <a:solidFill>
                  <a:srgbClr val="666666"/>
                </a:solidFill>
              </a:rPr>
              <a:t>–</a:t>
            </a:r>
            <a:r>
              <a:rPr lang="en-US"/>
              <a:t> assert the underlying error type in an error chain</a:t>
            </a:r>
          </a:p>
        </p:txBody>
      </p:sp>
      <p:pic>
        <p:nvPicPr>
          <p:cNvPr id="13" name="Picture 30">
            <a:extLst>
              <a:ext uri="{FF2B5EF4-FFF2-40B4-BE49-F238E27FC236}">
                <a16:creationId xmlns:a16="http://schemas.microsoft.com/office/drawing/2014/main" id="{54545690-5D29-5609-D4D9-41907693C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058" y="3922995"/>
            <a:ext cx="2313432" cy="2313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6">
            <a:extLst>
              <a:ext uri="{FF2B5EF4-FFF2-40B4-BE49-F238E27FC236}">
                <a16:creationId xmlns:a16="http://schemas.microsoft.com/office/drawing/2014/main" id="{333C55AD-9082-5685-E1D6-10E5A126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90348"/>
            <a:ext cx="2978727" cy="297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1446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5935852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streams</a:t>
            </a:r>
          </a:p>
        </p:txBody>
      </p:sp>
      <p:pic>
        <p:nvPicPr>
          <p:cNvPr id="5" name="Графика 5">
            <a:extLst>
              <a:ext uri="{FF2B5EF4-FFF2-40B4-BE49-F238E27FC236}">
                <a16:creationId xmlns:a16="http://schemas.microsoft.com/office/drawing/2014/main" id="{1E7A5B12-3B00-FF0D-28A2-E9832F965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682695" flipH="1">
            <a:off x="2910244" y="1236092"/>
            <a:ext cx="1241063" cy="1195856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D19E78D2-2422-8045-519C-8BC840E43467}"/>
              </a:ext>
            </a:extLst>
          </p:cNvPr>
          <p:cNvSpPr/>
          <p:nvPr/>
        </p:nvSpPr>
        <p:spPr>
          <a:xfrm>
            <a:off x="4122264" y="1738829"/>
            <a:ext cx="1839149" cy="442670"/>
          </a:xfrm>
          <a:prstGeom prst="wedgeRoundRectCallout">
            <a:avLst>
              <a:gd name="adj1" fmla="val -47710"/>
              <a:gd name="adj2" fmla="val 102263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Twitch streams?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3599633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Streams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876AB8-E192-9753-7ABC-BA2321C8F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10077"/>
            <a:ext cx="10515600" cy="435133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BG"/>
              <a:t>Basic implementation of I/O operations</a:t>
            </a:r>
          </a:p>
          <a:p>
            <a:pPr>
              <a:lnSpc>
                <a:spcPct val="100000"/>
              </a:lnSpc>
            </a:pPr>
            <a:r>
              <a:rPr lang="en-BG"/>
              <a:t>The </a:t>
            </a:r>
            <a:r>
              <a:rPr lang="en-BG" b="1">
                <a:solidFill>
                  <a:srgbClr val="EC1B23"/>
                </a:solidFill>
              </a:rPr>
              <a:t>Reader</a:t>
            </a:r>
            <a:r>
              <a:rPr lang="en-BG"/>
              <a:t> &amp; </a:t>
            </a:r>
            <a:r>
              <a:rPr lang="en-BG" b="1">
                <a:solidFill>
                  <a:srgbClr val="EC1B23"/>
                </a:solidFill>
              </a:rPr>
              <a:t>Writer</a:t>
            </a:r>
            <a:r>
              <a:rPr lang="en-BG"/>
              <a:t> interfaces are at its core</a:t>
            </a:r>
          </a:p>
          <a:p>
            <a:pPr>
              <a:lnSpc>
                <a:spcPct val="100000"/>
              </a:lnSpc>
            </a:pPr>
            <a:r>
              <a:rPr lang="en-BG"/>
              <a:t>Data is represented by a </a:t>
            </a:r>
            <a:r>
              <a:rPr lang="en-BG" b="1">
                <a:solidFill>
                  <a:srgbClr val="EC1B23"/>
                </a:solidFill>
              </a:rPr>
              <a:t>[]byte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F8175F-3284-58D4-1226-A45B78D1AB74}"/>
              </a:ext>
            </a:extLst>
          </p:cNvPr>
          <p:cNvGrpSpPr/>
          <p:nvPr/>
        </p:nvGrpSpPr>
        <p:grpSpPr>
          <a:xfrm>
            <a:off x="0" y="1701683"/>
            <a:ext cx="14364025" cy="3859733"/>
            <a:chOff x="3318" y="1210077"/>
            <a:chExt cx="14364025" cy="3859733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8B1BA42-15AD-E5BE-7F6D-029EF8ECBAC0}"/>
                </a:ext>
              </a:extLst>
            </p:cNvPr>
            <p:cNvGrpSpPr/>
            <p:nvPr/>
          </p:nvGrpSpPr>
          <p:grpSpPr>
            <a:xfrm>
              <a:off x="7862961" y="2162462"/>
              <a:ext cx="4308149" cy="1972037"/>
              <a:chOff x="7859643" y="2929704"/>
              <a:chExt cx="4308149" cy="1972037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070DD6F7-A522-B2AE-745B-F77A9D05F09B}"/>
                  </a:ext>
                </a:extLst>
              </p:cNvPr>
              <p:cNvGrpSpPr/>
              <p:nvPr/>
            </p:nvGrpSpPr>
            <p:grpSpPr>
              <a:xfrm>
                <a:off x="7859643" y="2929704"/>
                <a:ext cx="4308149" cy="1562100"/>
                <a:chOff x="7859643" y="2929704"/>
                <a:chExt cx="4308149" cy="1562100"/>
              </a:xfrm>
            </p:grpSpPr>
            <p:pic>
              <p:nvPicPr>
                <p:cNvPr id="7" name="Picture 6" descr="A cartoon mouse holding a net&#10;&#10;Description automatically generated with low confidence">
                  <a:extLst>
                    <a:ext uri="{FF2B5EF4-FFF2-40B4-BE49-F238E27FC236}">
                      <a16:creationId xmlns:a16="http://schemas.microsoft.com/office/drawing/2014/main" id="{CC82FFF9-D75F-0BD7-E6B7-2A74686140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9643" y="2929704"/>
                  <a:ext cx="3949700" cy="1562100"/>
                </a:xfrm>
                <a:prstGeom prst="rect">
                  <a:avLst/>
                </a:prstGeom>
              </p:spPr>
            </p:pic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22D85694-CE6A-5C67-5703-983D7D268BBC}"/>
                    </a:ext>
                  </a:extLst>
                </p:cNvPr>
                <p:cNvSpPr/>
                <p:nvPr/>
              </p:nvSpPr>
              <p:spPr>
                <a:xfrm>
                  <a:off x="11393639" y="3086016"/>
                  <a:ext cx="774153" cy="308407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45718" tIns="45718" rIns="45718" bIns="45718" numCol="1" spcCol="38100" rtlCol="0" anchor="ctr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BG" sz="1800" b="0" i="0" u="none" strike="noStrike" cap="all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ccordAlternate Regular"/>
                    <a:ea typeface="AccordAlternate Regular"/>
                    <a:cs typeface="AccordAlternate Regular"/>
                    <a:sym typeface="AccordAlternate Regular"/>
                  </a:endParaRPr>
                </a:p>
              </p:txBody>
            </p:sp>
          </p:grp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BFB50C9-673B-785D-B1A6-A19FF19FABE0}"/>
                  </a:ext>
                </a:extLst>
              </p:cNvPr>
              <p:cNvSpPr/>
              <p:nvPr/>
            </p:nvSpPr>
            <p:spPr>
              <a:xfrm rot="18354806">
                <a:off x="10209100" y="4360461"/>
                <a:ext cx="774153" cy="3084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BG" sz="1800" b="0" i="0" u="none" strike="noStrike" cap="all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ccordAlternate Regular"/>
                  <a:ea typeface="AccordAlternate Regular"/>
                  <a:cs typeface="AccordAlternate Regular"/>
                  <a:sym typeface="AccordAlternate Regular"/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821A402-BB4E-BEAE-E791-69F48B4FE57C}"/>
                </a:ext>
              </a:extLst>
            </p:cNvPr>
            <p:cNvGrpSpPr/>
            <p:nvPr/>
          </p:nvGrpSpPr>
          <p:grpSpPr>
            <a:xfrm>
              <a:off x="3933140" y="2811819"/>
              <a:ext cx="3949700" cy="1972572"/>
              <a:chOff x="3929822" y="3579061"/>
              <a:chExt cx="3949700" cy="1972572"/>
            </a:xfrm>
          </p:grpSpPr>
          <p:pic>
            <p:nvPicPr>
              <p:cNvPr id="10" name="Picture 9" descr="A cartoon mouse holding a net&#10;&#10;Description automatically generated with low confidence">
                <a:extLst>
                  <a:ext uri="{FF2B5EF4-FFF2-40B4-BE49-F238E27FC236}">
                    <a16:creationId xmlns:a16="http://schemas.microsoft.com/office/drawing/2014/main" id="{2E3C0DC5-D952-7D41-424E-45A8781AC9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29822" y="3579061"/>
                <a:ext cx="3949700" cy="1562100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4FAFF2A-5F4A-A5B3-E80F-01C9130CA02F}"/>
                  </a:ext>
                </a:extLst>
              </p:cNvPr>
              <p:cNvSpPr/>
              <p:nvPr/>
            </p:nvSpPr>
            <p:spPr>
              <a:xfrm rot="18056537">
                <a:off x="6300171" y="5010353"/>
                <a:ext cx="774153" cy="3084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BG" sz="1800" b="0" i="0" u="none" strike="noStrike" cap="all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ccordAlternate Regular"/>
                  <a:ea typeface="AccordAlternate Regular"/>
                  <a:cs typeface="AccordAlternate Regular"/>
                  <a:sym typeface="AccordAlternate Regular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F7D185E-615C-D9E9-6774-6D51CBDF5469}"/>
                </a:ext>
              </a:extLst>
            </p:cNvPr>
            <p:cNvGrpSpPr/>
            <p:nvPr/>
          </p:nvGrpSpPr>
          <p:grpSpPr>
            <a:xfrm>
              <a:off x="3318" y="3461176"/>
              <a:ext cx="3949700" cy="1608634"/>
              <a:chOff x="0" y="4228418"/>
              <a:chExt cx="3949700" cy="1608634"/>
            </a:xfrm>
          </p:grpSpPr>
          <p:pic>
            <p:nvPicPr>
              <p:cNvPr id="13" name="Picture 12" descr="A cartoon mouse holding a net&#10;&#10;Description automatically generated with low confidence">
                <a:extLst>
                  <a:ext uri="{FF2B5EF4-FFF2-40B4-BE49-F238E27FC236}">
                    <a16:creationId xmlns:a16="http://schemas.microsoft.com/office/drawing/2014/main" id="{FC316FB2-312F-7271-7478-345B120862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228418"/>
                <a:ext cx="3949700" cy="1562100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A72431B-58E0-FA79-EE3E-C0CFC178588A}"/>
                  </a:ext>
                </a:extLst>
              </p:cNvPr>
              <p:cNvSpPr/>
              <p:nvPr/>
            </p:nvSpPr>
            <p:spPr>
              <a:xfrm rot="18028008">
                <a:off x="2670210" y="5493718"/>
                <a:ext cx="378260" cy="3084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BG" sz="1800" b="0" i="0" u="none" strike="noStrike" cap="all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ccordAlternate Regular"/>
                  <a:ea typeface="AccordAlternate Regular"/>
                  <a:cs typeface="AccordAlternate Regular"/>
                  <a:sym typeface="AccordAlternate Regular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81482FA-C53A-BD9D-4A5D-BC17D1001F71}"/>
                </a:ext>
              </a:extLst>
            </p:cNvPr>
            <p:cNvGrpSpPr/>
            <p:nvPr/>
          </p:nvGrpSpPr>
          <p:grpSpPr>
            <a:xfrm>
              <a:off x="11353801" y="1210077"/>
              <a:ext cx="3013542" cy="1608634"/>
              <a:chOff x="1" y="4228418"/>
              <a:chExt cx="3013542" cy="1608634"/>
            </a:xfrm>
          </p:grpSpPr>
          <p:pic>
            <p:nvPicPr>
              <p:cNvPr id="16" name="Picture 15" descr="A cartoon mouse holding a net&#10;&#10;Description automatically generated with low confidence">
                <a:extLst>
                  <a:ext uri="{FF2B5EF4-FFF2-40B4-BE49-F238E27FC236}">
                    <a16:creationId xmlns:a16="http://schemas.microsoft.com/office/drawing/2014/main" id="{9B4544AB-EB37-769B-A469-06494D56CC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8782"/>
              <a:stretch/>
            </p:blipFill>
            <p:spPr>
              <a:xfrm>
                <a:off x="1" y="4228418"/>
                <a:ext cx="838200" cy="1562400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9EBBE65-7DA6-3730-E2F4-4D3B7ADF83C5}"/>
                  </a:ext>
                </a:extLst>
              </p:cNvPr>
              <p:cNvSpPr/>
              <p:nvPr/>
            </p:nvSpPr>
            <p:spPr>
              <a:xfrm rot="18028008">
                <a:off x="2670210" y="5493718"/>
                <a:ext cx="378260" cy="3084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BG" sz="1800" b="0" i="0" u="none" strike="noStrike" cap="all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ccordAlternate Regular"/>
                  <a:ea typeface="AccordAlternate Regular"/>
                  <a:cs typeface="AccordAlternate Regular"/>
                  <a:sym typeface="AccordAlternate Regular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29451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39015896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goroutines</a:t>
            </a:r>
          </a:p>
        </p:txBody>
      </p:sp>
      <p:pic>
        <p:nvPicPr>
          <p:cNvPr id="5" name="Графика 5">
            <a:extLst>
              <a:ext uri="{FF2B5EF4-FFF2-40B4-BE49-F238E27FC236}">
                <a16:creationId xmlns:a16="http://schemas.microsoft.com/office/drawing/2014/main" id="{1E7A5B12-3B00-FF0D-28A2-E9832F965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6588008" flipH="1">
            <a:off x="3528953" y="578232"/>
            <a:ext cx="1241063" cy="1195856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F545587A-C650-4CD4-002C-435E7499C893}"/>
              </a:ext>
            </a:extLst>
          </p:cNvPr>
          <p:cNvSpPr/>
          <p:nvPr/>
        </p:nvSpPr>
        <p:spPr>
          <a:xfrm>
            <a:off x="4922262" y="444705"/>
            <a:ext cx="4296645" cy="442670"/>
          </a:xfrm>
          <a:prstGeom prst="wedgeRoundRectCallout">
            <a:avLst>
              <a:gd name="adj1" fmla="val -52898"/>
              <a:gd name="adj2" fmla="val 151278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There’s no deadlocks, if there’s no locks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98857937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70CEA9-5B6D-CB81-9D71-B19AA01E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1253330"/>
            <a:ext cx="5144911" cy="435133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/>
              <a:t>They are </a:t>
            </a:r>
            <a:r>
              <a:rPr lang="en-GB" b="1">
                <a:solidFill>
                  <a:srgbClr val="EC1B23"/>
                </a:solidFill>
              </a:rPr>
              <a:t>not threads</a:t>
            </a:r>
          </a:p>
          <a:p>
            <a:pPr>
              <a:lnSpc>
                <a:spcPct val="100000"/>
              </a:lnSpc>
            </a:pPr>
            <a:r>
              <a:rPr lang="en-GB"/>
              <a:t>Lightweight, independently </a:t>
            </a:r>
            <a:r>
              <a:rPr lang="en-GB" b="1">
                <a:solidFill>
                  <a:srgbClr val="EC1B23"/>
                </a:solidFill>
              </a:rPr>
              <a:t>executing</a:t>
            </a:r>
            <a:r>
              <a:rPr lang="en-GB"/>
              <a:t> functions or methods</a:t>
            </a:r>
          </a:p>
          <a:p>
            <a:pPr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Cheaper</a:t>
            </a:r>
            <a:r>
              <a:rPr lang="en-GB"/>
              <a:t> than threads</a:t>
            </a:r>
          </a:p>
          <a:p>
            <a:pPr>
              <a:lnSpc>
                <a:spcPct val="100000"/>
              </a:lnSpc>
            </a:pPr>
            <a:r>
              <a:rPr lang="en-GB"/>
              <a:t>Stored in the stack and the size of the stack can grow and shrink</a:t>
            </a:r>
          </a:p>
          <a:p>
            <a:pPr marL="0" indent="0">
              <a:lnSpc>
                <a:spcPct val="100000"/>
              </a:lnSpc>
              <a:buNone/>
            </a:pPr>
            <a:endParaRPr lang="en-GB"/>
          </a:p>
          <a:p>
            <a:pPr>
              <a:lnSpc>
                <a:spcPct val="100000"/>
              </a:lnSpc>
            </a:pPr>
            <a:r>
              <a:rPr lang="en-GB"/>
              <a:t>Keyword </a:t>
            </a:r>
            <a:r>
              <a:rPr lang="en-GB" b="1">
                <a:solidFill>
                  <a:srgbClr val="FF0000"/>
                </a:solidFill>
              </a:rPr>
              <a:t>go</a:t>
            </a:r>
            <a:endParaRPr lang="en-BG" b="1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3A2942D-1C6F-A15D-4C8C-FC6BC8F6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/>
              <a:t>Goroutines</a:t>
            </a:r>
          </a:p>
        </p:txBody>
      </p:sp>
      <p:pic>
        <p:nvPicPr>
          <p:cNvPr id="2" name="Picture 1" descr="A picture containing clipart, drawing, cartoon, illustration&#10;&#10;Description automatically generated">
            <a:extLst>
              <a:ext uri="{FF2B5EF4-FFF2-40B4-BE49-F238E27FC236}">
                <a16:creationId xmlns:a16="http://schemas.microsoft.com/office/drawing/2014/main" id="{FCDFDB4B-2EB6-50CD-EF1C-B75A1B618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5056" r="96444">
                        <a14:foregroundMark x1="20111" y1="46444" x2="14333" y2="40778"/>
                        <a14:foregroundMark x1="14333" y1="40778" x2="20111" y2="46667"/>
                        <a14:foregroundMark x1="20111" y1="46667" x2="28222" y2="51000"/>
                        <a14:foregroundMark x1="28222" y1="51000" x2="29556" y2="52333"/>
                        <a14:foregroundMark x1="12722" y1="46278" x2="5056" y2="50722"/>
                        <a14:foregroundMark x1="5056" y1="50722" x2="13667" y2="50500"/>
                        <a14:foregroundMark x1="13667" y1="50500" x2="14222" y2="46778"/>
                        <a14:foregroundMark x1="89889" y1="46167" x2="94667" y2="63056"/>
                        <a14:foregroundMark x1="94667" y1="63056" x2="93111" y2="71333"/>
                        <a14:foregroundMark x1="93111" y1="71333" x2="95333" y2="63000"/>
                        <a14:foregroundMark x1="95333" y1="63000" x2="94833" y2="55000"/>
                        <a14:foregroundMark x1="94833" y1="55000" x2="91056" y2="47333"/>
                        <a14:foregroundMark x1="91056" y1="47333" x2="90500" y2="46667"/>
                        <a14:foregroundMark x1="94389" y1="53611" x2="97333" y2="62556"/>
                        <a14:foregroundMark x1="97333" y1="62556" x2="96444" y2="70778"/>
                        <a14:foregroundMark x1="96444" y1="70778" x2="95444" y2="72722"/>
                        <a14:foregroundMark x1="57667" y1="32222" x2="49167" y2="30889"/>
                        <a14:foregroundMark x1="49167" y1="30889" x2="57278" y2="30278"/>
                        <a14:foregroundMark x1="57278" y1="30278" x2="60167" y2="33333"/>
                        <a14:foregroundMark x1="49222" y1="23278" x2="57444" y2="27500"/>
                        <a14:foregroundMark x1="57444" y1="27500" x2="65944" y2="25722"/>
                        <a14:foregroundMark x1="65944" y1="25722" x2="62833" y2="20611"/>
                        <a14:foregroundMark x1="56667" y1="21111" x2="47444" y2="22000"/>
                        <a14:foregroundMark x1="47444" y1="22000" x2="56444" y2="25833"/>
                        <a14:foregroundMark x1="56444" y1="25833" x2="62167" y2="24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68" y="1075877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3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48114287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interfaces</a:t>
            </a:r>
          </a:p>
        </p:txBody>
      </p:sp>
      <p:pic>
        <p:nvPicPr>
          <p:cNvPr id="3" name="Графика 5">
            <a:extLst>
              <a:ext uri="{FF2B5EF4-FFF2-40B4-BE49-F238E27FC236}">
                <a16:creationId xmlns:a16="http://schemas.microsoft.com/office/drawing/2014/main" id="{E6DE599A-65E2-1F3C-3672-8965DFE86B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173882" flipH="1">
            <a:off x="3877971" y="3266457"/>
            <a:ext cx="1241063" cy="1195856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60F36156-CABC-09B7-0E29-3FBB69F7EFA2}"/>
              </a:ext>
            </a:extLst>
          </p:cNvPr>
          <p:cNvSpPr/>
          <p:nvPr/>
        </p:nvSpPr>
        <p:spPr>
          <a:xfrm>
            <a:off x="5694916" y="3207665"/>
            <a:ext cx="3538609" cy="442670"/>
          </a:xfrm>
          <a:prstGeom prst="wedgeRoundRectCallout">
            <a:avLst>
              <a:gd name="adj1" fmla="val -60245"/>
              <a:gd name="adj2" fmla="val 37710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Can’t we stick to regular faces?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661218532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3A2942D-1C6F-A15D-4C8C-FC6BC8F6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/>
              <a:t>Goroutines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F2D11FB-877B-AB8B-C432-4B8772983B6A}"/>
              </a:ext>
            </a:extLst>
          </p:cNvPr>
          <p:cNvSpPr txBox="1">
            <a:spLocks/>
          </p:cNvSpPr>
          <p:nvPr/>
        </p:nvSpPr>
        <p:spPr>
          <a:xfrm>
            <a:off x="896144" y="1345996"/>
            <a:ext cx="8078523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GB"/>
              <a:t>They can communicate using channels, specially designed to prevent race conditions</a:t>
            </a:r>
            <a:endParaRPr lang="en-BG"/>
          </a:p>
        </p:txBody>
      </p:sp>
      <p:pic>
        <p:nvPicPr>
          <p:cNvPr id="2" name="Picture 2" descr="Channels In Golang - Simplified Concept - Insafweb">
            <a:extLst>
              <a:ext uri="{FF2B5EF4-FFF2-40B4-BE49-F238E27FC236}">
                <a16:creationId xmlns:a16="http://schemas.microsoft.com/office/drawing/2014/main" id="{DA190837-DD5E-1A01-E9C3-A80DA43B1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0" b="91689" l="2429" r="97429">
                        <a14:foregroundMark x1="19857" y1="55228" x2="9286" y2="62735"/>
                        <a14:foregroundMark x1="9286" y1="62735" x2="14143" y2="82038"/>
                        <a14:foregroundMark x1="14143" y1="82038" x2="16857" y2="60322"/>
                        <a14:foregroundMark x1="16857" y1="60322" x2="7143" y2="48794"/>
                        <a14:foregroundMark x1="7143" y1="48794" x2="6857" y2="44772"/>
                        <a14:foregroundMark x1="23000" y1="54692" x2="21286" y2="54960"/>
                        <a14:foregroundMark x1="29714" y1="65684" x2="30857" y2="67828"/>
                        <a14:foregroundMark x1="26429" y1="84718" x2="26286" y2="86059"/>
                        <a14:foregroundMark x1="2714" y1="74531" x2="3000" y2="57105"/>
                        <a14:foregroundMark x1="76857" y1="27346" x2="88714" y2="27078"/>
                        <a14:foregroundMark x1="88714" y1="27078" x2="85429" y2="33512"/>
                        <a14:foregroundMark x1="82000" y1="39142" x2="93429" y2="33780"/>
                        <a14:foregroundMark x1="93429" y1="33780" x2="89286" y2="13405"/>
                        <a14:foregroundMark x1="89286" y1="13405" x2="83000" y2="15282"/>
                        <a14:foregroundMark x1="82286" y1="15282" x2="81286" y2="18499"/>
                        <a14:foregroundMark x1="79714" y1="19839" x2="83000" y2="15282"/>
                        <a14:foregroundMark x1="91571" y1="15818" x2="97571" y2="29491"/>
                        <a14:foregroundMark x1="85000" y1="4290" x2="84857" y2="7507"/>
                        <a14:foregroundMark x1="12714" y1="91421" x2="18000" y2="91689"/>
                        <a14:foregroundMark x1="22286" y1="57373" x2="22571" y2="57105"/>
                        <a14:foregroundMark x1="21286" y1="54155" x2="24714" y2="57105"/>
                        <a14:foregroundMark x1="25286" y1="56032" x2="22714" y2="51475"/>
                        <a14:foregroundMark x1="35000" y1="63807" x2="46857" y2="64879"/>
                        <a14:foregroundMark x1="46857" y1="64879" x2="54857" y2="49866"/>
                        <a14:foregroundMark x1="54857" y1="49866" x2="65714" y2="43432"/>
                        <a14:foregroundMark x1="65714" y1="43432" x2="72571" y2="27078"/>
                        <a14:foregroundMark x1="93429" y1="45040" x2="96429" y2="412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9090">
            <a:off x="2486538" y="3535059"/>
            <a:ext cx="6638514" cy="3537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191646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channels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5FD2A3FA-48A8-BA4D-0B95-8013961C54E7}"/>
              </a:ext>
            </a:extLst>
          </p:cNvPr>
          <p:cNvSpPr/>
          <p:nvPr/>
        </p:nvSpPr>
        <p:spPr>
          <a:xfrm>
            <a:off x="5555090" y="914970"/>
            <a:ext cx="2666079" cy="442670"/>
          </a:xfrm>
          <a:prstGeom prst="wedgeRoundRectCallout">
            <a:avLst>
              <a:gd name="adj1" fmla="val -67717"/>
              <a:gd name="adj2" fmla="val 18654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I love Discovery channel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  <p:pic>
        <p:nvPicPr>
          <p:cNvPr id="4" name="Графика 5">
            <a:extLst>
              <a:ext uri="{FF2B5EF4-FFF2-40B4-BE49-F238E27FC236}">
                <a16:creationId xmlns:a16="http://schemas.microsoft.com/office/drawing/2014/main" id="{ACC6FA58-AA66-CE1A-88EE-F4A9F03C9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6588008" flipH="1">
            <a:off x="3910563" y="188460"/>
            <a:ext cx="1241063" cy="11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88305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42CB6-A846-4E35-B7B0-A17B4508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Channels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AC892-D798-46E5-A6BA-FAE25614AB8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201" y="1181894"/>
            <a:ext cx="4690654" cy="518127"/>
          </a:xfrm>
        </p:spPr>
        <p:txBody>
          <a:bodyPr/>
          <a:lstStyle/>
          <a:p>
            <a:r>
              <a:rPr lang="en-GB" b="1">
                <a:solidFill>
                  <a:srgbClr val="EC1B23"/>
                </a:solidFill>
              </a:rPr>
              <a:t>Create</a:t>
            </a:r>
            <a:r>
              <a:rPr lang="en-GB"/>
              <a:t> a channel</a:t>
            </a:r>
            <a:endParaRPr lang="en-US" b="1">
              <a:solidFill>
                <a:srgbClr val="EC1B23"/>
              </a:solidFill>
            </a:endParaRPr>
          </a:p>
        </p:txBody>
      </p:sp>
      <p:pic>
        <p:nvPicPr>
          <p:cNvPr id="15362" name="Picture 2" descr="Understanding goroutines and concurrency in Golang - DEV Community">
            <a:extLst>
              <a:ext uri="{FF2B5EF4-FFF2-40B4-BE49-F238E27FC236}">
                <a16:creationId xmlns:a16="http://schemas.microsoft.com/office/drawing/2014/main" id="{A441F98E-B6EA-E1E4-8A07-E4DC1A48A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30" b="90278" l="10000" r="91019">
                        <a14:foregroundMark x1="36759" y1="25463" x2="51481" y2="31944"/>
                        <a14:foregroundMark x1="51481" y1="31944" x2="69259" y2="31944"/>
                        <a14:foregroundMark x1="69259" y1="31944" x2="60185" y2="27130"/>
                        <a14:foregroundMark x1="60185" y1="27130" x2="63148" y2="42685"/>
                        <a14:foregroundMark x1="63148" y1="42685" x2="68889" y2="53704"/>
                        <a14:foregroundMark x1="68889" y1="53704" x2="58056" y2="58148"/>
                        <a14:foregroundMark x1="58056" y1="58148" x2="69537" y2="52685"/>
                        <a14:foregroundMark x1="69537" y1="52685" x2="57500" y2="57778"/>
                        <a14:foregroundMark x1="57500" y1="57778" x2="48611" y2="51389"/>
                        <a14:foregroundMark x1="48611" y1="51389" x2="34722" y2="51667"/>
                        <a14:foregroundMark x1="34722" y1="51667" x2="24722" y2="54537"/>
                        <a14:foregroundMark x1="24722" y1="54537" x2="34815" y2="60648"/>
                        <a14:foregroundMark x1="34815" y1="60648" x2="43796" y2="58519"/>
                        <a14:foregroundMark x1="40833" y1="11389" x2="57685" y2="7130"/>
                        <a14:foregroundMark x1="57685" y1="7130" x2="66296" y2="9259"/>
                        <a14:foregroundMark x1="30833" y1="89537" x2="30556" y2="90370"/>
                        <a14:foregroundMark x1="91019" y1="42593" x2="87778" y2="47870"/>
                        <a14:foregroundMark x1="72130" y1="54259" x2="78148" y2="54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224" y="1391478"/>
            <a:ext cx="5177597" cy="517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D734AC67-9728-4DCA-F61F-BF44BE041FB1}"/>
              </a:ext>
            </a:extLst>
          </p:cNvPr>
          <p:cNvSpPr txBox="1">
            <a:spLocks/>
          </p:cNvSpPr>
          <p:nvPr/>
        </p:nvSpPr>
        <p:spPr>
          <a:xfrm>
            <a:off x="838201" y="1791421"/>
            <a:ext cx="6219655" cy="4327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messages :=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make(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chan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 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string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)</a:t>
            </a:r>
            <a:endParaRPr lang="en-GB" sz="1200" b="1">
              <a:solidFill>
                <a:srgbClr val="EC1B23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68B6A5A4-95B7-9B45-A3B6-216DB622594C}"/>
              </a:ext>
            </a:extLst>
          </p:cNvPr>
          <p:cNvSpPr txBox="1">
            <a:spLocks/>
          </p:cNvSpPr>
          <p:nvPr/>
        </p:nvSpPr>
        <p:spPr>
          <a:xfrm>
            <a:off x="838200" y="3078681"/>
            <a:ext cx="6219655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go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() { 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</a:t>
            </a:r>
            <a:r>
              <a:rPr lang="en-GB" sz="2600" b="1">
                <a:solidFill>
                  <a:srgbClr val="666666"/>
                </a:solidFill>
                <a:latin typeface="Consolas" panose="020B0609020204030204" pitchFamily="49" charset="0"/>
              </a:rPr>
              <a:t>messages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 &lt;- </a:t>
            </a:r>
            <a:r>
              <a:rPr lang="en-GB" sz="2600" b="1">
                <a:solidFill>
                  <a:srgbClr val="666666"/>
                </a:solidFill>
                <a:latin typeface="Consolas" panose="020B0609020204030204" pitchFamily="49" charset="0"/>
              </a:rPr>
              <a:t>“ping”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}()</a:t>
            </a:r>
            <a:endParaRPr lang="en-GB" sz="1200" b="1">
              <a:solidFill>
                <a:srgbClr val="EC1B23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BA144C7-6FCB-209E-66A1-1A6A547174A1}"/>
              </a:ext>
            </a:extLst>
          </p:cNvPr>
          <p:cNvSpPr txBox="1">
            <a:spLocks/>
          </p:cNvSpPr>
          <p:nvPr/>
        </p:nvSpPr>
        <p:spPr>
          <a:xfrm>
            <a:off x="838200" y="5233985"/>
            <a:ext cx="6219655" cy="43278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msg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GB" sz="2600" b="1">
                <a:solidFill>
                  <a:srgbClr val="666666"/>
                </a:solidFill>
                <a:latin typeface="Consolas" panose="020B0609020204030204" pitchFamily="49" charset="0"/>
              </a:rPr>
              <a:t>:=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&lt;-</a:t>
            </a:r>
            <a:r>
              <a:rPr lang="en-GB" sz="2600" b="1">
                <a:solidFill>
                  <a:srgbClr val="666666"/>
                </a:solidFill>
                <a:latin typeface="Consolas" panose="020B0609020204030204" pitchFamily="49" charset="0"/>
              </a:rPr>
              <a:t> messages</a:t>
            </a:r>
            <a:endParaRPr lang="en-GB" sz="1200" b="1">
              <a:solidFill>
                <a:srgbClr val="666666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0299A5F-C461-CE47-0EA6-A5F30C6A8AB9}"/>
              </a:ext>
            </a:extLst>
          </p:cNvPr>
          <p:cNvSpPr txBox="1">
            <a:spLocks/>
          </p:cNvSpPr>
          <p:nvPr/>
        </p:nvSpPr>
        <p:spPr>
          <a:xfrm>
            <a:off x="838201" y="2548444"/>
            <a:ext cx="4690654" cy="53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/>
            <a:r>
              <a:rPr lang="en-GB" b="1">
                <a:solidFill>
                  <a:srgbClr val="EC1B23"/>
                </a:solidFill>
              </a:rPr>
              <a:t>Send value </a:t>
            </a:r>
            <a:r>
              <a:rPr lang="en-GB"/>
              <a:t>to the channel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03166BD-AC40-B31C-D218-6CB8897355C9}"/>
              </a:ext>
            </a:extLst>
          </p:cNvPr>
          <p:cNvSpPr txBox="1">
            <a:spLocks/>
          </p:cNvSpPr>
          <p:nvPr/>
        </p:nvSpPr>
        <p:spPr>
          <a:xfrm>
            <a:off x="838201" y="4700181"/>
            <a:ext cx="4690654" cy="53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/>
            <a:r>
              <a:rPr lang="en-GB" b="1">
                <a:solidFill>
                  <a:srgbClr val="EC1B23"/>
                </a:solidFill>
              </a:rPr>
              <a:t>Receive the value</a:t>
            </a:r>
            <a:endParaRPr lang="en-US" b="1">
              <a:solidFill>
                <a:srgbClr val="EC1B23"/>
              </a:solidFill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633BC470-A5FD-9241-CC7C-CE32E693D9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5855" y="233003"/>
            <a:ext cx="3737145" cy="1053683"/>
          </a:xfrm>
          <a:prstGeom prst="wedgeRoundRectCallout">
            <a:avLst>
              <a:gd name="adj1" fmla="val -122116"/>
              <a:gd name="adj2" fmla="val -3320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/>
              <a:t>Pipes that </a:t>
            </a:r>
            <a:r>
              <a:rPr lang="en-GB" sz="2400" b="1"/>
              <a:t>connect concurrent goroutines</a:t>
            </a:r>
            <a:endParaRPr lang="en-US" sz="2400" b="1">
              <a:solidFill>
                <a:srgbClr val="EC1B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6665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5E2F0B-67F5-49A0-BA6A-1B76D496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Channel buffering</a:t>
            </a:r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B0F83F0-A930-D70F-FE28-CE2A0A5444D4}"/>
              </a:ext>
            </a:extLst>
          </p:cNvPr>
          <p:cNvSpPr txBox="1">
            <a:spLocks/>
          </p:cNvSpPr>
          <p:nvPr/>
        </p:nvSpPr>
        <p:spPr>
          <a:xfrm>
            <a:off x="838199" y="1345995"/>
            <a:ext cx="8280401" cy="1346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>
            <a:normAutofit/>
          </a:bodyPr>
          <a:lstStyle>
            <a:lvl1pPr marL="315001" marR="0" indent="-31500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4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1pPr>
            <a:lvl2pPr marL="746521" marR="0" indent="-289321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2pPr>
            <a:lvl3pPr marL="1234879" marR="0" indent="-320479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3pPr>
            <a:lvl4pPr marL="1714500" marR="0" indent="-3429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4pPr>
            <a:lvl5pPr marL="2184888" marR="0" indent="-356088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5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5pPr>
            <a:lvl6pPr marL="26162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6pPr>
            <a:lvl7pPr marL="30734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7pPr>
            <a:lvl8pPr marL="35306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8pPr>
            <a:lvl9pPr marL="3987800" marR="0" indent="-330200" algn="l" defTabSz="914400" rtl="0" latinLnBrk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Arial"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AccordAlternate ExtraLight"/>
                <a:ea typeface="AccordAlternate ExtraLight"/>
                <a:cs typeface="AccordAlternate ExtraLight"/>
                <a:sym typeface="AccordAlternate ExtraLight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GB"/>
              <a:t>Buffered channels accept a </a:t>
            </a:r>
            <a:r>
              <a:rPr lang="en-GB" b="1">
                <a:solidFill>
                  <a:srgbClr val="EC1B23"/>
                </a:solidFill>
              </a:rPr>
              <a:t>limited</a:t>
            </a:r>
            <a:r>
              <a:rPr lang="en-GB"/>
              <a:t> number of values</a:t>
            </a:r>
          </a:p>
          <a:p>
            <a:pPr hangingPunct="1">
              <a:lnSpc>
                <a:spcPct val="100000"/>
              </a:lnSpc>
            </a:pPr>
            <a:r>
              <a:rPr lang="en-GB"/>
              <a:t>By default channels are </a:t>
            </a:r>
            <a:r>
              <a:rPr lang="en-GB" b="1">
                <a:solidFill>
                  <a:srgbClr val="EC1B23"/>
                </a:solidFill>
              </a:rPr>
              <a:t>unbuffered</a:t>
            </a:r>
            <a:endParaRPr lang="en-US"/>
          </a:p>
          <a:p>
            <a:pPr hangingPunct="1">
              <a:lnSpc>
                <a:spcPct val="100000"/>
              </a:lnSpc>
            </a:pPr>
            <a:endParaRPr 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6AA60B5-8D95-1ED1-3D71-E04987C5939C}"/>
              </a:ext>
            </a:extLst>
          </p:cNvPr>
          <p:cNvSpPr txBox="1">
            <a:spLocks/>
          </p:cNvSpPr>
          <p:nvPr/>
        </p:nvSpPr>
        <p:spPr>
          <a:xfrm>
            <a:off x="838199" y="2733923"/>
            <a:ext cx="6219655" cy="25933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messages := make(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chan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string,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2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messages &lt;- "buffered"</a:t>
            </a: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messages &lt;- "channel"</a:t>
            </a: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fmt.Println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(&lt;-messages)</a:t>
            </a:r>
            <a:b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</a:b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fmt.Println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(&lt;-messages)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49CF1E-F2E3-3319-BCAE-C77DFA87F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309066" y="2098981"/>
            <a:ext cx="2870271" cy="30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31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allAtOnce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2166748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Wait groups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62D98750-48B0-DAF2-2755-DE88C2E31ADA}"/>
              </a:ext>
            </a:extLst>
          </p:cNvPr>
          <p:cNvSpPr/>
          <p:nvPr/>
        </p:nvSpPr>
        <p:spPr>
          <a:xfrm>
            <a:off x="5177127" y="516863"/>
            <a:ext cx="2768081" cy="442670"/>
          </a:xfrm>
          <a:prstGeom prst="wedgeRoundRectCallout">
            <a:avLst>
              <a:gd name="adj1" fmla="val -47710"/>
              <a:gd name="adj2" fmla="val 102263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What are we waiting for?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  <p:pic>
        <p:nvPicPr>
          <p:cNvPr id="4" name="Графика 5">
            <a:extLst>
              <a:ext uri="{FF2B5EF4-FFF2-40B4-BE49-F238E27FC236}">
                <a16:creationId xmlns:a16="http://schemas.microsoft.com/office/drawing/2014/main" id="{EE0830E3-3D60-A624-3E78-C70F48ED0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6588008" flipH="1">
            <a:off x="3986763" y="140270"/>
            <a:ext cx="1241063" cy="11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054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5E2F0B-67F5-49A0-BA6A-1B76D496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Wait groups</a:t>
            </a:r>
          </a:p>
        </p:txBody>
      </p:sp>
      <p:pic>
        <p:nvPicPr>
          <p:cNvPr id="2" name="Picture 1" descr="A cartoon of a beaver holding a watch&#10;&#10;Description automatically generated with low confidence">
            <a:extLst>
              <a:ext uri="{FF2B5EF4-FFF2-40B4-BE49-F238E27FC236}">
                <a16:creationId xmlns:a16="http://schemas.microsoft.com/office/drawing/2014/main" id="{18B3BA9D-C523-0F68-F611-E0F04D7E14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5"/>
          <a:stretch/>
        </p:blipFill>
        <p:spPr>
          <a:xfrm>
            <a:off x="3754221" y="3824137"/>
            <a:ext cx="3573012" cy="30338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83E3B1-76E2-0962-1D80-77C26E10A58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38200" y="1345995"/>
            <a:ext cx="4690654" cy="435133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Initialize</a:t>
            </a:r>
          </a:p>
          <a:p>
            <a:pPr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Block</a:t>
            </a:r>
            <a:r>
              <a:rPr lang="en-GB"/>
              <a:t> the main goroutine</a:t>
            </a:r>
          </a:p>
          <a:p>
            <a:pPr>
              <a:lnSpc>
                <a:spcPct val="100000"/>
              </a:lnSpc>
            </a:pPr>
            <a:r>
              <a:rPr lang="en-GB" b="1">
                <a:solidFill>
                  <a:srgbClr val="EC1B23"/>
                </a:solidFill>
              </a:rPr>
              <a:t>Control</a:t>
            </a:r>
            <a:r>
              <a:rPr lang="en-GB"/>
              <a:t> the </a:t>
            </a:r>
            <a:r>
              <a:rPr lang="en-GB" b="1" err="1"/>
              <a:t>wg</a:t>
            </a:r>
            <a:r>
              <a:rPr lang="en-GB"/>
              <a:t> instance</a:t>
            </a:r>
            <a:endParaRPr lang="en-US" b="1">
              <a:solidFill>
                <a:srgbClr val="EC1B23"/>
              </a:solidFill>
            </a:endParaRPr>
          </a:p>
        </p:txBody>
      </p:sp>
      <p:sp>
        <p:nvSpPr>
          <p:cNvPr id="3" name="AutoShape 5">
            <a:extLst>
              <a:ext uri="{FF2B5EF4-FFF2-40B4-BE49-F238E27FC236}">
                <a16:creationId xmlns:a16="http://schemas.microsoft.com/office/drawing/2014/main" id="{3212546E-C79C-1525-A7D5-37BBCF4855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7233" y="1056136"/>
            <a:ext cx="3737145" cy="1053683"/>
          </a:xfrm>
          <a:prstGeom prst="wedgeRoundRectCallout">
            <a:avLst>
              <a:gd name="adj1" fmla="val -126874"/>
              <a:gd name="adj2" fmla="val -76843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/>
              <a:t>Wait for </a:t>
            </a:r>
            <a:r>
              <a:rPr lang="en-GB" sz="2400" b="1"/>
              <a:t>multiple goroutines to finish</a:t>
            </a:r>
            <a:endParaRPr lang="en-US" sz="2400" b="1">
              <a:solidFill>
                <a:srgbClr val="EC1B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6516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62318237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testing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16271AAB-CCE5-CB30-839D-D2C9542479F3}"/>
              </a:ext>
            </a:extLst>
          </p:cNvPr>
          <p:cNvSpPr/>
          <p:nvPr/>
        </p:nvSpPr>
        <p:spPr>
          <a:xfrm>
            <a:off x="5666914" y="1263328"/>
            <a:ext cx="4160258" cy="442670"/>
          </a:xfrm>
          <a:prstGeom prst="wedgeRoundRectCallout">
            <a:avLst>
              <a:gd name="adj1" fmla="val -53728"/>
              <a:gd name="adj2" fmla="val -138729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Tests won’t fail, if you don’t write tests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  <p:pic>
        <p:nvPicPr>
          <p:cNvPr id="4" name="Графика 5">
            <a:extLst>
              <a:ext uri="{FF2B5EF4-FFF2-40B4-BE49-F238E27FC236}">
                <a16:creationId xmlns:a16="http://schemas.microsoft.com/office/drawing/2014/main" id="{DDF77EA1-C9F9-3532-CE07-E5D610F61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588008" flipH="1">
            <a:off x="4363209" y="-273388"/>
            <a:ext cx="1241063" cy="11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8647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876AB8-E192-9753-7ABC-BA2321C8F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10077"/>
            <a:ext cx="10515600" cy="153312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BG"/>
              <a:t>The testing framework is included in the </a:t>
            </a:r>
            <a:r>
              <a:rPr lang="en-BG" b="1">
                <a:solidFill>
                  <a:srgbClr val="EC1B23"/>
                </a:solidFill>
              </a:rPr>
              <a:t>standart library</a:t>
            </a:r>
          </a:p>
          <a:p>
            <a:pPr>
              <a:lnSpc>
                <a:spcPct val="100000"/>
              </a:lnSpc>
            </a:pPr>
            <a:r>
              <a:rPr lang="en-BG"/>
              <a:t>Tests are ran by the </a:t>
            </a:r>
            <a:r>
              <a:rPr lang="en-BG" b="1">
                <a:solidFill>
                  <a:srgbClr val="EC1B23"/>
                </a:solidFill>
              </a:rPr>
              <a:t>go test</a:t>
            </a:r>
            <a:r>
              <a:rPr lang="en-BG"/>
              <a:t> command</a:t>
            </a:r>
          </a:p>
          <a:p>
            <a:pPr>
              <a:lnSpc>
                <a:spcPct val="100000"/>
              </a:lnSpc>
            </a:pPr>
            <a:r>
              <a:rPr lang="en-BG"/>
              <a:t>Tests have to comform to a </a:t>
            </a:r>
            <a:r>
              <a:rPr lang="en-BG" b="1">
                <a:solidFill>
                  <a:srgbClr val="EC1B23"/>
                </a:solidFill>
              </a:rPr>
              <a:t>naming convention</a:t>
            </a:r>
          </a:p>
        </p:txBody>
      </p:sp>
      <p:pic>
        <p:nvPicPr>
          <p:cNvPr id="19" name="Picture 18" descr="A cartoon of a beaver holding a toothbrush&#10;&#10;Description automatically generated with low confidence">
            <a:extLst>
              <a:ext uri="{FF2B5EF4-FFF2-40B4-BE49-F238E27FC236}">
                <a16:creationId xmlns:a16="http://schemas.microsoft.com/office/drawing/2014/main" id="{09D859CF-B0B2-843A-3031-E564C4712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7600" y1="40500" x2="53800" y2="46300"/>
                        <a14:foregroundMark x1="53800" y1="46300" x2="53600" y2="46400"/>
                        <a14:foregroundMark x1="44700" y1="39100" x2="43400" y2="29600"/>
                        <a14:foregroundMark x1="43400" y1="29600" x2="50200" y2="35000"/>
                        <a14:foregroundMark x1="50200" y1="35000" x2="50100" y2="42800"/>
                        <a14:foregroundMark x1="50100" y1="42800" x2="43800" y2="37900"/>
                        <a14:foregroundMark x1="43800" y1="37900" x2="48000" y2="36300"/>
                        <a14:foregroundMark x1="42100" y1="35400" x2="42500" y2="44500"/>
                        <a14:foregroundMark x1="42500" y1="44500" x2="47800" y2="44000"/>
                        <a14:foregroundMark x1="30100" y1="37600" x2="37500" y2="42000"/>
                        <a14:foregroundMark x1="37500" y1="42000" x2="29000" y2="38300"/>
                        <a14:foregroundMark x1="29000" y1="38300" x2="36100" y2="42400"/>
                        <a14:foregroundMark x1="36100" y1="42400" x2="34500" y2="40200"/>
                        <a14:foregroundMark x1="27700" y1="40400" x2="33600" y2="35600"/>
                        <a14:foregroundMark x1="33600" y1="35600" x2="33600" y2="35600"/>
                        <a14:foregroundMark x1="31700" y1="34900" x2="25000" y2="38400"/>
                        <a14:foregroundMark x1="25000" y1="38400" x2="28600" y2="42000"/>
                        <a14:foregroundMark x1="76400" y1="88100" x2="69400" y2="83100"/>
                        <a14:foregroundMark x1="69400" y1="83100" x2="69100" y2="82600"/>
                        <a14:foregroundMark x1="59600" y1="83900" x2="52000" y2="83700"/>
                        <a14:foregroundMark x1="62700" y1="83600" x2="68000" y2="83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134" y="3006921"/>
            <a:ext cx="3996265" cy="399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818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81ADD6EB-1D49-1099-7CA0-8EC5270E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892969"/>
          </a:xfrm>
        </p:spPr>
        <p:txBody>
          <a:bodyPr/>
          <a:lstStyle/>
          <a:p>
            <a:r>
              <a:rPr lang="en-US"/>
              <a:t>Interfaces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E779FA4-409F-9452-01D2-0F51F3734D22}"/>
              </a:ext>
            </a:extLst>
          </p:cNvPr>
          <p:cNvSpPr txBox="1">
            <a:spLocks/>
          </p:cNvSpPr>
          <p:nvPr/>
        </p:nvSpPr>
        <p:spPr>
          <a:xfrm>
            <a:off x="5604012" y="2516762"/>
            <a:ext cx="4906619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Speaker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interface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Speak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(words string)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E41BDF5-6E2D-4676-B2E5-813EE771964A}"/>
              </a:ext>
            </a:extLst>
          </p:cNvPr>
          <p:cNvSpPr txBox="1">
            <a:spLocks/>
          </p:cNvSpPr>
          <p:nvPr/>
        </p:nvSpPr>
        <p:spPr>
          <a:xfrm>
            <a:off x="838200" y="2516762"/>
            <a:ext cx="3922644" cy="18208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Human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struct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Name string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Age int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5B37321-8584-1469-D616-A56905E0BB81}"/>
              </a:ext>
            </a:extLst>
          </p:cNvPr>
          <p:cNvSpPr txBox="1">
            <a:spLocks/>
          </p:cNvSpPr>
          <p:nvPr/>
        </p:nvSpPr>
        <p:spPr>
          <a:xfrm>
            <a:off x="838200" y="4534164"/>
            <a:ext cx="7053470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(h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Human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 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Speak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(words string)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fmt.Println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(words)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AutoShape 5">
            <a:extLst>
              <a:ext uri="{FF2B5EF4-FFF2-40B4-BE49-F238E27FC236}">
                <a16:creationId xmlns:a16="http://schemas.microsoft.com/office/drawing/2014/main" id="{B23BE3FD-34F2-ED7C-7BF2-873007343A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0322" y="4596726"/>
            <a:ext cx="2985606" cy="915278"/>
          </a:xfrm>
          <a:prstGeom prst="wedgeRoundRectCallout">
            <a:avLst>
              <a:gd name="adj1" fmla="val -81952"/>
              <a:gd name="adj2" fmla="val -30450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 b="1">
                <a:solidFill>
                  <a:srgbClr val="FFFFFF"/>
                </a:solidFill>
              </a:rPr>
              <a:t>Human </a:t>
            </a:r>
            <a:r>
              <a:rPr lang="en-US" sz="2399">
                <a:solidFill>
                  <a:srgbClr val="FFFFFF"/>
                </a:solidFill>
              </a:rPr>
              <a:t>implicitly implements</a:t>
            </a:r>
            <a:r>
              <a:rPr lang="en-US" sz="2399" b="1">
                <a:solidFill>
                  <a:srgbClr val="FFFFFF"/>
                </a:solidFill>
              </a:rPr>
              <a:t> Speaker</a:t>
            </a:r>
            <a:endParaRPr lang="bg-BG" sz="2399" b="1">
              <a:solidFill>
                <a:srgbClr val="FFFFFF"/>
              </a:solidFill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7F13953-2D9F-845F-BD2E-FE456FAE2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5996"/>
            <a:ext cx="10515600" cy="121403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Implemented </a:t>
            </a:r>
            <a:r>
              <a:rPr lang="en-US" b="1">
                <a:solidFill>
                  <a:srgbClr val="EC1B23"/>
                </a:solidFill>
              </a:rPr>
              <a:t>implicitly</a:t>
            </a:r>
          </a:p>
          <a:p>
            <a:pPr>
              <a:lnSpc>
                <a:spcPct val="100000"/>
              </a:lnSpc>
            </a:pPr>
            <a:r>
              <a:rPr lang="en-US" b="1">
                <a:solidFill>
                  <a:srgbClr val="EC1B23"/>
                </a:solidFill>
              </a:rPr>
              <a:t>interface{} </a:t>
            </a:r>
            <a:r>
              <a:rPr lang="en-US"/>
              <a:t>&amp; </a:t>
            </a:r>
            <a:r>
              <a:rPr lang="en-US" b="1">
                <a:solidFill>
                  <a:srgbClr val="EC1B23"/>
                </a:solidFill>
              </a:rPr>
              <a:t>any</a:t>
            </a:r>
          </a:p>
          <a:p>
            <a:pPr>
              <a:lnSpc>
                <a:spcPct val="100000"/>
              </a:lnSpc>
            </a:pPr>
            <a:endParaRPr lang="en-US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endParaRPr lang="en-US">
              <a:solidFill>
                <a:srgbClr val="FF0000"/>
              </a:solidFill>
            </a:endParaRPr>
          </a:p>
        </p:txBody>
      </p:sp>
      <p:pic>
        <p:nvPicPr>
          <p:cNvPr id="13" name="Picture 12" descr="A picture containing clipart, drawing, illustration, cartoon&#10;&#10;Description automatically generated">
            <a:extLst>
              <a:ext uri="{FF2B5EF4-FFF2-40B4-BE49-F238E27FC236}">
                <a16:creationId xmlns:a16="http://schemas.microsoft.com/office/drawing/2014/main" id="{0C4C5414-6386-CC29-69AC-BF9B142E6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91" b="92157" l="5814" r="95116">
                        <a14:foregroundMark x1="19186" y1="37790" x2="9186" y2="40642"/>
                        <a14:foregroundMark x1="9186" y1="40642" x2="15814" y2="49733"/>
                        <a14:foregroundMark x1="15814" y1="49733" x2="16279" y2="49911"/>
                        <a14:foregroundMark x1="33605" y1="29947" x2="37907" y2="45276"/>
                        <a14:foregroundMark x1="37907" y1="45276" x2="46860" y2="50267"/>
                        <a14:foregroundMark x1="46860" y1="50267" x2="54535" y2="43672"/>
                        <a14:foregroundMark x1="54535" y1="43672" x2="44651" y2="40285"/>
                        <a14:foregroundMark x1="44651" y1="40285" x2="43953" y2="39572"/>
                        <a14:foregroundMark x1="35581" y1="42068" x2="33953" y2="28342"/>
                        <a14:foregroundMark x1="33953" y1="28342" x2="31744" y2="27629"/>
                        <a14:foregroundMark x1="30581" y1="27273" x2="37558" y2="27807"/>
                        <a14:foregroundMark x1="49884" y1="38681" x2="57093" y2="44920"/>
                        <a14:foregroundMark x1="45581" y1="67736" x2="36047" y2="65597"/>
                        <a14:foregroundMark x1="36047" y1="65597" x2="32442" y2="62923"/>
                        <a14:foregroundMark x1="50698" y1="70588" x2="42558" y2="70945"/>
                        <a14:foregroundMark x1="88372" y1="48485" x2="86860" y2="33155"/>
                        <a14:foregroundMark x1="86860" y1="33155" x2="90698" y2="45811"/>
                        <a14:foregroundMark x1="90698" y1="45811" x2="90581" y2="53476"/>
                        <a14:foregroundMark x1="92093" y1="44385" x2="90233" y2="36185"/>
                        <a14:foregroundMark x1="73488" y1="30481" x2="63953" y2="35829"/>
                        <a14:foregroundMark x1="63953" y1="35829" x2="69419" y2="38859"/>
                        <a14:foregroundMark x1="40116" y1="92335" x2="41744" y2="89483"/>
                        <a14:foregroundMark x1="30116" y1="9269" x2="31744" y2="9269"/>
                        <a14:foregroundMark x1="5814" y1="21034" x2="6512" y2="18895"/>
                        <a14:foregroundMark x1="94884" y1="25490" x2="95116" y2="212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061" y="268263"/>
            <a:ext cx="3112519" cy="2026756"/>
          </a:xfrm>
          <a:prstGeom prst="rect">
            <a:avLst/>
          </a:prstGeom>
        </p:spPr>
      </p:pic>
      <p:pic>
        <p:nvPicPr>
          <p:cNvPr id="19" name="Picture 18" descr="Shape, circle&#10;&#10;Description automatically generated">
            <a:extLst>
              <a:ext uri="{FF2B5EF4-FFF2-40B4-BE49-F238E27FC236}">
                <a16:creationId xmlns:a16="http://schemas.microsoft.com/office/drawing/2014/main" id="{78742F6E-ECAC-05B5-533E-40DD9859F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010" y="0"/>
            <a:ext cx="1999660" cy="207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0538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1F983776-94CC-E412-125B-3675DB7A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892969"/>
          </a:xfrm>
        </p:spPr>
        <p:txBody>
          <a:bodyPr/>
          <a:lstStyle/>
          <a:p>
            <a:r>
              <a:rPr lang="en-US"/>
              <a:t>Testing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59BE61-054A-CDF4-E6F0-DCCF8472F9AC}"/>
              </a:ext>
            </a:extLst>
          </p:cNvPr>
          <p:cNvSpPr txBox="1">
            <a:spLocks/>
          </p:cNvSpPr>
          <p:nvPr/>
        </p:nvSpPr>
        <p:spPr>
          <a:xfrm>
            <a:off x="381276" y="1314918"/>
            <a:ext cx="11429448" cy="4597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//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file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_test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.go</a:t>
            </a:r>
            <a:endParaRPr lang="en-GB" sz="2600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func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TestF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ib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GB" sz="2600" b="1">
                <a:solidFill>
                  <a:srgbClr val="EC1B23"/>
                </a:solidFill>
                <a:latin typeface="Consolas" panose="020B0609020204030204" pitchFamily="49" charset="0"/>
              </a:rPr>
              <a:t>t *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testing.T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seqNo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1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expected := 1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actual :=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fibonacci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seqNo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endParaRPr lang="en-GB" sz="2600" b="1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if expected != actual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r>
              <a:rPr lang="en-GB" sz="2600" b="1" err="1">
                <a:solidFill>
                  <a:srgbClr val="EC1B23"/>
                </a:solidFill>
                <a:latin typeface="Consolas" panose="020B0609020204030204" pitchFamily="49" charset="0"/>
              </a:rPr>
              <a:t>t.Errorf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(”fib(%d) = %d, got %d", </a:t>
            </a:r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seqNo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, expected, actual)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9848CD29-181B-4F22-35DC-6DF533526B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5973" y="346009"/>
            <a:ext cx="4948516" cy="733125"/>
          </a:xfrm>
          <a:prstGeom prst="wedgeRoundRectCallout">
            <a:avLst>
              <a:gd name="adj1" fmla="val -67824"/>
              <a:gd name="adj2" fmla="val 86164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File name has to end with</a:t>
            </a:r>
            <a:r>
              <a:rPr lang="en-US" sz="2399" b="1">
                <a:solidFill>
                  <a:srgbClr val="FFFFFF"/>
                </a:solidFill>
              </a:rPr>
              <a:t> _test</a:t>
            </a:r>
            <a:endParaRPr lang="bg-BG" sz="2399" b="1">
              <a:solidFill>
                <a:srgbClr val="FFFFFF"/>
              </a:solidFill>
            </a:endParaRPr>
          </a:p>
        </p:txBody>
      </p:sp>
      <p:sp>
        <p:nvSpPr>
          <p:cNvPr id="9" name="AutoShape 5">
            <a:extLst>
              <a:ext uri="{FF2B5EF4-FFF2-40B4-BE49-F238E27FC236}">
                <a16:creationId xmlns:a16="http://schemas.microsoft.com/office/drawing/2014/main" id="{8F3F5BF9-D4EA-04B5-DE84-35AB6F6C5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0231" y="2790251"/>
            <a:ext cx="4948516" cy="1090172"/>
          </a:xfrm>
          <a:prstGeom prst="wedgeRoundRectCallout">
            <a:avLst>
              <a:gd name="adj1" fmla="val -123257"/>
              <a:gd name="adj2" fmla="val -109185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Function name has to </a:t>
            </a:r>
            <a:r>
              <a:rPr lang="en-US" sz="2399" err="1">
                <a:solidFill>
                  <a:srgbClr val="FFFFFF"/>
                </a:solidFill>
              </a:rPr>
              <a:t>comform</a:t>
            </a:r>
            <a:r>
              <a:rPr lang="en-US" sz="2399">
                <a:solidFill>
                  <a:srgbClr val="FFFFFF"/>
                </a:solidFill>
              </a:rPr>
              <a:t> to </a:t>
            </a:r>
            <a:r>
              <a:rPr lang="en-US" sz="2399" b="1" err="1">
                <a:solidFill>
                  <a:srgbClr val="FFFFFF"/>
                </a:solidFill>
              </a:rPr>
              <a:t>TestXxx</a:t>
            </a:r>
            <a:endParaRPr lang="bg-BG" sz="2399" b="1">
              <a:solidFill>
                <a:srgbClr val="FFFFFF"/>
              </a:solidFill>
            </a:endParaRPr>
          </a:p>
        </p:txBody>
      </p:sp>
      <p:sp>
        <p:nvSpPr>
          <p:cNvPr id="10" name="AutoShape 5">
            <a:extLst>
              <a:ext uri="{FF2B5EF4-FFF2-40B4-BE49-F238E27FC236}">
                <a16:creationId xmlns:a16="http://schemas.microsoft.com/office/drawing/2014/main" id="{AF1790F6-ABD9-694A-1D18-AF784C11F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0467" y="1379097"/>
            <a:ext cx="4491592" cy="892970"/>
          </a:xfrm>
          <a:prstGeom prst="wedgeRoundRectCallout">
            <a:avLst>
              <a:gd name="adj1" fmla="val -109996"/>
              <a:gd name="adj2" fmla="val -4670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A reference to the testing object</a:t>
            </a:r>
            <a:endParaRPr lang="bg-BG" sz="2399">
              <a:solidFill>
                <a:srgbClr val="FFFFFF"/>
              </a:solidFill>
            </a:endParaRPr>
          </a:p>
        </p:txBody>
      </p:sp>
      <p:sp>
        <p:nvSpPr>
          <p:cNvPr id="11" name="AutoShape 5">
            <a:extLst>
              <a:ext uri="{FF2B5EF4-FFF2-40B4-BE49-F238E27FC236}">
                <a16:creationId xmlns:a16="http://schemas.microsoft.com/office/drawing/2014/main" id="{738FEE9D-F566-AE8F-F4B6-E52B663D0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6490" y="5478904"/>
            <a:ext cx="4948516" cy="1090172"/>
          </a:xfrm>
          <a:prstGeom prst="wedgeRoundRectCallout">
            <a:avLst>
              <a:gd name="adj1" fmla="val -107496"/>
              <a:gd name="adj2" fmla="val -104517"/>
              <a:gd name="adj3" fmla="val 16667"/>
            </a:avLst>
          </a:prstGeom>
          <a:solidFill>
            <a:srgbClr val="C00000">
              <a:alpha val="80000"/>
            </a:srgb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399">
                <a:solidFill>
                  <a:srgbClr val="FFFFFF"/>
                </a:solidFill>
              </a:rPr>
              <a:t>The testing object is used to operate with the testing framework</a:t>
            </a:r>
            <a:endParaRPr lang="bg-BG" sz="2399">
              <a:solidFill>
                <a:srgbClr val="FFFFFF"/>
              </a:solidFill>
            </a:endParaRPr>
          </a:p>
        </p:txBody>
      </p:sp>
      <p:pic>
        <p:nvPicPr>
          <p:cNvPr id="12" name="Picture 11" descr="A cartoon of a hamster&#10;&#10;Description automatically generated with low confidence">
            <a:extLst>
              <a:ext uri="{FF2B5EF4-FFF2-40B4-BE49-F238E27FC236}">
                <a16:creationId xmlns:a16="http://schemas.microsoft.com/office/drawing/2014/main" id="{06EB9F8A-2376-E194-BF17-7002185AF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43" b="96071" l="3012" r="92470">
                        <a14:foregroundMark x1="60542" y1="26429" x2="68072" y2="21786"/>
                        <a14:foregroundMark x1="87952" y1="16429" x2="87349" y2="14286"/>
                        <a14:foregroundMark x1="89157" y1="15000" x2="81325" y2="12857"/>
                        <a14:foregroundMark x1="84940" y1="21071" x2="83735" y2="25357"/>
                        <a14:foregroundMark x1="79518" y1="34286" x2="80723" y2="36786"/>
                        <a14:foregroundMark x1="81325" y1="37143" x2="81325" y2="32857"/>
                        <a14:foregroundMark x1="84940" y1="58571" x2="84940" y2="53571"/>
                        <a14:foregroundMark x1="82831" y1="52500" x2="89759" y2="67143"/>
                        <a14:foregroundMark x1="89759" y1="67143" x2="84940" y2="51071"/>
                        <a14:foregroundMark x1="84940" y1="51071" x2="84940" y2="51071"/>
                        <a14:foregroundMark x1="83133" y1="52500" x2="78614" y2="64643"/>
                        <a14:foregroundMark x1="92169" y1="38571" x2="92771" y2="41786"/>
                        <a14:foregroundMark x1="65663" y1="28929" x2="54217" y2="17143"/>
                        <a14:foregroundMark x1="54217" y1="17143" x2="66867" y2="18214"/>
                        <a14:foregroundMark x1="55422" y1="21071" x2="69880" y2="20714"/>
                        <a14:foregroundMark x1="69880" y1="20714" x2="68675" y2="16429"/>
                        <a14:foregroundMark x1="68976" y1="23571" x2="55120" y2="24643"/>
                        <a14:foregroundMark x1="56024" y1="28214" x2="70181" y2="22143"/>
                        <a14:foregroundMark x1="70181" y1="26429" x2="56627" y2="31071"/>
                        <a14:foregroundMark x1="56627" y1="31071" x2="56325" y2="31071"/>
                        <a14:foregroundMark x1="67771" y1="7500" x2="55723" y2="7143"/>
                        <a14:foregroundMark x1="53614" y1="91429" x2="65060" y2="91071"/>
                        <a14:foregroundMark x1="17169" y1="26786" x2="18072" y2="25357"/>
                        <a14:foregroundMark x1="9940" y1="15714" x2="6325" y2="16071"/>
                        <a14:foregroundMark x1="3614" y1="61429" x2="12656" y2="62797"/>
                        <a14:foregroundMark x1="27056" y1="58936" x2="27306" y2="58811"/>
                        <a14:foregroundMark x1="23795" y1="70357" x2="15663" y2="72500"/>
                        <a14:foregroundMark x1="76506" y1="25357" x2="80120" y2="25000"/>
                        <a14:foregroundMark x1="13554" y1="62500" x2="27410" y2="58214"/>
                        <a14:foregroundMark x1="27410" y1="58214" x2="29217" y2="58214"/>
                        <a14:foregroundMark x1="77711" y1="10357" x2="88855" y2="20357"/>
                        <a14:foregroundMark x1="88855" y1="20357" x2="85843" y2="25000"/>
                        <a14:foregroundMark x1="85843" y1="26071" x2="81024" y2="10000"/>
                        <a14:foregroundMark x1="81024" y1="10000" x2="78916" y2="10000"/>
                        <a14:foregroundMark x1="78916" y1="9643" x2="88554" y2="10714"/>
                        <a14:foregroundMark x1="90663" y1="16071" x2="84337" y2="25714"/>
                        <a14:foregroundMark x1="86145" y1="26071" x2="89157" y2="13214"/>
                        <a14:foregroundMark x1="87651" y1="11786" x2="80120" y2="8929"/>
                        <a14:foregroundMark x1="81325" y1="8929" x2="84639" y2="8929"/>
                        <a14:foregroundMark x1="88253" y1="68929" x2="88253" y2="52143"/>
                        <a14:foregroundMark x1="88253" y1="52143" x2="89458" y2="69286"/>
                        <a14:foregroundMark x1="89458" y1="69286" x2="87952" y2="72500"/>
                        <a14:foregroundMark x1="89157" y1="70357" x2="91265" y2="50000"/>
                        <a14:foregroundMark x1="43072" y1="96071" x2="47289" y2="95000"/>
                        <a14:foregroundMark x1="48193" y1="96071" x2="40663" y2="95357"/>
                        <a14:foregroundMark x1="60241" y1="27857" x2="72590" y2="25714"/>
                        <a14:foregroundMark x1="69578" y1="29286" x2="61747" y2="31429"/>
                        <a14:foregroundMark x1="57831" y1="15357" x2="67169" y2="15714"/>
                        <a14:foregroundMark x1="78313" y1="64643" x2="86145" y2="67857"/>
                        <a14:foregroundMark x1="66867" y1="94643" x2="48795" y2="94643"/>
                        <a14:foregroundMark x1="54819" y1="95357" x2="70181" y2="92857"/>
                        <a14:foregroundMark x1="70181" y1="92857" x2="71386" y2="92143"/>
                        <a14:backgroundMark x1="28292" y1="59936" x2="28614" y2="60000"/>
                        <a14:backgroundMark x1="12048" y1="63929" x2="12895" y2="639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12325" y="202427"/>
            <a:ext cx="1005362" cy="91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745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7461256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93806F28-C290-CD5A-467E-AD4DD06B211F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quiz</a:t>
            </a:r>
          </a:p>
        </p:txBody>
      </p:sp>
      <p:pic>
        <p:nvPicPr>
          <p:cNvPr id="3" name="Picture 4" descr="Error wrapping in Go — Bitfield Consulting">
            <a:extLst>
              <a:ext uri="{FF2B5EF4-FFF2-40B4-BE49-F238E27FC236}">
                <a16:creationId xmlns:a16="http://schemas.microsoft.com/office/drawing/2014/main" id="{E6419763-CBF5-C2A9-8F0B-8D458D2FC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011" y="2319623"/>
            <a:ext cx="3250023" cy="325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93E84DE-EB42-1308-AB6E-31F2FD5579E0}"/>
              </a:ext>
            </a:extLst>
          </p:cNvPr>
          <p:cNvGrpSpPr/>
          <p:nvPr/>
        </p:nvGrpSpPr>
        <p:grpSpPr>
          <a:xfrm>
            <a:off x="4025900" y="288378"/>
            <a:ext cx="2882900" cy="1835150"/>
            <a:chOff x="7645400" y="1520278"/>
            <a:chExt cx="2882900" cy="1835150"/>
          </a:xfrm>
        </p:grpSpPr>
        <p:sp>
          <p:nvSpPr>
            <p:cNvPr id="5" name="Cloud Callout 4">
              <a:extLst>
                <a:ext uri="{FF2B5EF4-FFF2-40B4-BE49-F238E27FC236}">
                  <a16:creationId xmlns:a16="http://schemas.microsoft.com/office/drawing/2014/main" id="{CEC1C58F-6352-B253-80D1-D671C620F16F}"/>
                </a:ext>
              </a:extLst>
            </p:cNvPr>
            <p:cNvSpPr/>
            <p:nvPr/>
          </p:nvSpPr>
          <p:spPr>
            <a:xfrm>
              <a:off x="7645400" y="1520278"/>
              <a:ext cx="2882900" cy="1835150"/>
            </a:xfrm>
            <a:prstGeom prst="cloudCallout">
              <a:avLst/>
            </a:prstGeom>
            <a:solidFill>
              <a:srgbClr val="FFFFFF"/>
            </a:solidFill>
            <a:ln w="25400" cap="flat">
              <a:solidFill>
                <a:srgbClr val="66666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BG" sz="18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endParaRPr>
            </a:p>
          </p:txBody>
        </p:sp>
        <p:pic>
          <p:nvPicPr>
            <p:cNvPr id="2054" name="Picture 6" descr="golang gopher winner&quot; Throw Pillow for Sale by leesander | Redbubble">
              <a:extLst>
                <a:ext uri="{FF2B5EF4-FFF2-40B4-BE49-F238E27FC236}">
                  <a16:creationId xmlns:a16="http://schemas.microsoft.com/office/drawing/2014/main" id="{A282A577-4094-889F-D534-5087E4D4BA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44100" y1="23500" x2="51000" y2="25100"/>
                          <a14:foregroundMark x1="51000" y1="25100" x2="59100" y2="24500"/>
                          <a14:foregroundMark x1="59100" y1="24500" x2="56900" y2="25400"/>
                          <a14:foregroundMark x1="58700" y1="26100" x2="56100" y2="23300"/>
                          <a14:foregroundMark x1="56100" y1="23000" x2="60000" y2="26100"/>
                          <a14:foregroundMark x1="60600" y1="25200" x2="57000" y2="213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6711" y="1677714"/>
              <a:ext cx="1520278" cy="1520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02938165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08AE-D36D-89E8-5EF3-EE2A2B469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600"/>
              <a:t>Q</a:t>
            </a:r>
            <a:r>
              <a:rPr lang="en-BG" sz="6600"/>
              <a:t> &amp; A</a:t>
            </a:r>
          </a:p>
        </p:txBody>
      </p:sp>
      <p:pic>
        <p:nvPicPr>
          <p:cNvPr id="4" name="Picture 3" descr="A picture containing drawing, cartoon, animated cartoon, illustration&#10;&#10;Description automatically generated">
            <a:extLst>
              <a:ext uri="{FF2B5EF4-FFF2-40B4-BE49-F238E27FC236}">
                <a16:creationId xmlns:a16="http://schemas.microsoft.com/office/drawing/2014/main" id="{7A586752-1219-8877-5F91-05D7DD28E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41" b="97725" l="3984" r="97940">
                        <a14:foregroundMark x1="28022" y1="12099" x2="41621" y2="10962"/>
                        <a14:foregroundMark x1="41621" y1="10962" x2="57418" y2="19648"/>
                        <a14:foregroundMark x1="57418" y1="19648" x2="25687" y2="15202"/>
                        <a14:foregroundMark x1="25687" y1="15202" x2="34203" y2="8480"/>
                        <a14:foregroundMark x1="34203" y1="8480" x2="45055" y2="8170"/>
                        <a14:foregroundMark x1="45055" y1="8170" x2="63324" y2="15305"/>
                        <a14:foregroundMark x1="63324" y1="15305" x2="54945" y2="20476"/>
                        <a14:foregroundMark x1="54945" y1="20476" x2="52198" y2="20269"/>
                        <a14:foregroundMark x1="41621" y1="34747" x2="42720" y2="27508"/>
                        <a14:foregroundMark x1="42720" y1="27508" x2="52610" y2="34333"/>
                        <a14:foregroundMark x1="52610" y1="34333" x2="43132" y2="32368"/>
                        <a14:foregroundMark x1="43132" y1="32368" x2="67995" y2="39710"/>
                        <a14:foregroundMark x1="67995" y1="39710" x2="63736" y2="24922"/>
                        <a14:foregroundMark x1="63736" y1="24922" x2="68544" y2="33402"/>
                        <a14:foregroundMark x1="68544" y1="33402" x2="67445" y2="31231"/>
                        <a14:foregroundMark x1="83046" y1="47199" x2="82846" y2="48501"/>
                        <a14:foregroundMark x1="85165" y1="33402" x2="84584" y2="37186"/>
                        <a14:foregroundMark x1="80592" y1="50362" x2="79670" y2="51086"/>
                        <a14:foregroundMark x1="62912" y1="78697" x2="62912" y2="71148"/>
                        <a14:foregroundMark x1="62912" y1="71148" x2="53434" y2="70941"/>
                        <a14:foregroundMark x1="53434" y1="70941" x2="54121" y2="69700"/>
                        <a14:foregroundMark x1="69918" y1="72906" x2="60989" y2="70631"/>
                        <a14:foregroundMark x1="60989" y1="70631" x2="58379" y2="67632"/>
                        <a14:foregroundMark x1="72527" y1="69804" x2="74863" y2="77042"/>
                        <a14:foregroundMark x1="74863" y1="77042" x2="73626" y2="83971"/>
                        <a14:foregroundMark x1="73626" y1="83971" x2="79533" y2="89659"/>
                        <a14:foregroundMark x1="79533" y1="89659" x2="53022" y2="95140"/>
                        <a14:foregroundMark x1="53022" y1="95140" x2="43681" y2="94519"/>
                        <a14:foregroundMark x1="43681" y1="94519" x2="51923" y2="92244"/>
                        <a14:foregroundMark x1="43544" y1="97001" x2="31044" y2="86350"/>
                        <a14:foregroundMark x1="31044" y1="86350" x2="30357" y2="85315"/>
                        <a14:foregroundMark x1="75412" y1="89555" x2="61264" y2="88831"/>
                        <a14:foregroundMark x1="61264" y1="88831" x2="47527" y2="84798"/>
                        <a14:foregroundMark x1="84890" y1="87280" x2="58929" y2="81903"/>
                        <a14:foregroundMark x1="58929" y1="81903" x2="48352" y2="87280"/>
                        <a14:foregroundMark x1="48352" y1="87280" x2="38049" y2="89142"/>
                        <a14:foregroundMark x1="38049" y1="89142" x2="43819" y2="95657"/>
                        <a14:foregroundMark x1="43819" y1="95657" x2="54670" y2="90589"/>
                        <a14:foregroundMark x1="54670" y1="90589" x2="57830" y2="90279"/>
                        <a14:foregroundMark x1="30357" y1="86143" x2="21841" y2="82420"/>
                        <a14:foregroundMark x1="21841" y1="82420" x2="33104" y2="83351"/>
                        <a14:foregroundMark x1="33104" y1="83351" x2="41896" y2="89038"/>
                        <a14:foregroundMark x1="41896" y1="89038" x2="31593" y2="90796"/>
                        <a14:foregroundMark x1="31593" y1="90796" x2="36676" y2="97104"/>
                        <a14:foregroundMark x1="36676" y1="97104" x2="82280" y2="95346"/>
                        <a14:foregroundMark x1="82280" y1="95346" x2="86951" y2="89038"/>
                        <a14:foregroundMark x1="86951" y1="89038" x2="84753" y2="81799"/>
                        <a14:foregroundMark x1="84753" y1="81799" x2="72665" y2="79731"/>
                        <a14:foregroundMark x1="77335" y1="77353" x2="88187" y2="80869"/>
                        <a14:foregroundMark x1="88187" y1="80869" x2="95330" y2="88418"/>
                        <a14:foregroundMark x1="95330" y1="88418" x2="89698" y2="95346"/>
                        <a14:foregroundMark x1="89698" y1="95346" x2="76648" y2="95863"/>
                        <a14:foregroundMark x1="76648" y1="95863" x2="55082" y2="94209"/>
                        <a14:foregroundMark x1="55082" y1="94209" x2="44505" y2="95346"/>
                        <a14:foregroundMark x1="44505" y1="95346" x2="38324" y2="93795"/>
                        <a14:foregroundMark x1="97940" y1="90383" x2="89835" y2="93795"/>
                        <a14:foregroundMark x1="89835" y1="93795" x2="84478" y2="94312"/>
                        <a14:foregroundMark x1="68132" y1="97725" x2="36676" y2="97208"/>
                        <a14:foregroundMark x1="27747" y1="96898" x2="23352" y2="89969"/>
                        <a14:foregroundMark x1="23352" y1="89969" x2="23352" y2="89555"/>
                        <a14:foregroundMark x1="22940" y1="92141" x2="20055" y2="93899"/>
                        <a14:foregroundMark x1="19368" y1="81696" x2="10852" y2="78697"/>
                        <a14:foregroundMark x1="10852" y1="78697" x2="10852" y2="78697"/>
                        <a14:foregroundMark x1="22665" y1="80662" x2="12775" y2="74974"/>
                        <a14:foregroundMark x1="12775" y1="74974" x2="10577" y2="81903"/>
                        <a14:foregroundMark x1="10577" y1="81903" x2="22390" y2="84281"/>
                        <a14:foregroundMark x1="9478" y1="80352" x2="12500" y2="80352"/>
                        <a14:foregroundMark x1="6593" y1="79731" x2="13462" y2="77766"/>
                        <a14:foregroundMark x1="3984" y1="78077" x2="9066" y2="80869"/>
                        <a14:foregroundMark x1="58791" y1="43950" x2="50962" y2="44157"/>
                        <a14:foregroundMark x1="41621" y1="37332" x2="40522" y2="29473"/>
                        <a14:foregroundMark x1="40522" y1="29473" x2="49725" y2="31644"/>
                        <a14:foregroundMark x1="49725" y1="31644" x2="50824" y2="32161"/>
                        <a14:foregroundMark x1="63049" y1="29679" x2="68269" y2="33092"/>
                        <a14:foregroundMark x1="69780" y1="32368" x2="69231" y2="28749"/>
                        <a14:foregroundMark x1="30220" y1="3413" x2="39698" y2="1241"/>
                        <a14:foregroundMark x1="39698" y1="1241" x2="41896" y2="1758"/>
                        <a14:foregroundMark x1="81319" y1="35160" x2="81868" y2="30196"/>
                        <a14:foregroundMark x1="82830" y1="37435" x2="82418" y2="38780"/>
                        <a14:foregroundMark x1="82418" y1="38987" x2="82005" y2="40951"/>
                        <a14:foregroundMark x1="82005" y1="41055" x2="80632" y2="45915"/>
                        <a14:backgroundMark x1="82418" y1="48604" x2="82945" y2="46280"/>
                        <a14:backgroundMark x1="84478" y1="41986" x2="84478" y2="41243"/>
                        <a14:backgroundMark x1="81731" y1="48501" x2="81731" y2="50362"/>
                        <a14:backgroundMark x1="82280" y1="49121" x2="82555" y2="46743"/>
                        <a14:backgroundMark x1="82830" y1="49121" x2="83104" y2="46743"/>
                        <a14:backgroundMark x1="84066" y1="37849" x2="83961" y2="39169"/>
                        <a14:backgroundMark x1="84128" y1="37657" x2="83929" y2="373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590" y="3282192"/>
            <a:ext cx="2207532" cy="2931246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6D7AD808-8D84-071A-697B-196137ED3C75}"/>
              </a:ext>
            </a:extLst>
          </p:cNvPr>
          <p:cNvSpPr/>
          <p:nvPr/>
        </p:nvSpPr>
        <p:spPr>
          <a:xfrm>
            <a:off x="5600701" y="2661970"/>
            <a:ext cx="2463799" cy="442670"/>
          </a:xfrm>
          <a:prstGeom prst="wedgeRoundRectCallout">
            <a:avLst>
              <a:gd name="adj1" fmla="val -54012"/>
              <a:gd name="adj2" fmla="val 167655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Rare or medium-rare?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927766661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ape&#10;&#10;Description automatically generated">
            <a:extLst>
              <a:ext uri="{FF2B5EF4-FFF2-40B4-BE49-F238E27FC236}">
                <a16:creationId xmlns:a16="http://schemas.microsoft.com/office/drawing/2014/main" id="{47393184-E01D-BF97-3E9D-808F83E15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204" y="1485038"/>
            <a:ext cx="4075592" cy="407559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17D30C-077D-447E-3E0B-B3C045F55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G"/>
              <a:t>Thanks for your attention!</a:t>
            </a:r>
          </a:p>
        </p:txBody>
      </p:sp>
      <p:pic>
        <p:nvPicPr>
          <p:cNvPr id="3074" name="Picture 2" descr="Go — Bitfield Consulting">
            <a:extLst>
              <a:ext uri="{FF2B5EF4-FFF2-40B4-BE49-F238E27FC236}">
                <a16:creationId xmlns:a16="http://schemas.microsoft.com/office/drawing/2014/main" id="{FE2E373A-4478-450D-DA2C-D1225D032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453" y="3522834"/>
            <a:ext cx="2166055" cy="2699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o — Bitfield Consulting">
            <a:extLst>
              <a:ext uri="{FF2B5EF4-FFF2-40B4-BE49-F238E27FC236}">
                <a16:creationId xmlns:a16="http://schemas.microsoft.com/office/drawing/2014/main" id="{76E3E55A-4B56-1DA1-4632-A49B7BEB1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52543" y="3522834"/>
            <a:ext cx="2166055" cy="2699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40584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B9DDAC80-32EB-E383-22C9-0022498AC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892969"/>
          </a:xfrm>
        </p:spPr>
        <p:txBody>
          <a:bodyPr/>
          <a:lstStyle/>
          <a:p>
            <a:r>
              <a:rPr lang="en-US"/>
              <a:t>Advanced methods</a:t>
            </a:r>
            <a:endParaRPr lang="bg-BG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39ABCED-AE41-F89D-EAD2-1DA8375F8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5995"/>
            <a:ext cx="11132820" cy="2775431"/>
          </a:xfrm>
        </p:spPr>
        <p:txBody>
          <a:bodyPr lIns="45718" tIns="45718" rIns="45718" bIns="45718" anchor="t">
            <a:normAutofit/>
          </a:bodyPr>
          <a:lstStyle/>
          <a:p>
            <a:pPr marL="314960" indent="-314960">
              <a:lnSpc>
                <a:spcPct val="100000"/>
              </a:lnSpc>
            </a:pPr>
            <a:r>
              <a:rPr lang="en-US" b="1">
                <a:solidFill>
                  <a:srgbClr val="EC1B23"/>
                </a:solidFill>
              </a:rPr>
              <a:t>Type embedding </a:t>
            </a:r>
            <a:r>
              <a:rPr lang="en-US"/>
              <a:t>–</a:t>
            </a:r>
            <a:r>
              <a:rPr lang="en-US">
                <a:solidFill>
                  <a:srgbClr val="FF0000"/>
                </a:solidFill>
              </a:rPr>
              <a:t> </a:t>
            </a:r>
            <a:r>
              <a:rPr lang="en-US"/>
              <a:t>allows a struct to include fields and methods of another struct</a:t>
            </a:r>
          </a:p>
          <a:p>
            <a:pPr marL="314960" indent="-314960">
              <a:lnSpc>
                <a:spcPct val="100000"/>
              </a:lnSpc>
            </a:pPr>
            <a:r>
              <a:rPr lang="en-US" b="1">
                <a:solidFill>
                  <a:srgbClr val="EC1B23"/>
                </a:solidFill>
                <a:cs typeface="Arial"/>
              </a:rPr>
              <a:t>Interface promotion </a:t>
            </a:r>
            <a:r>
              <a:rPr lang="en-US"/>
              <a:t>– </a:t>
            </a:r>
            <a:r>
              <a:rPr lang="en-US">
                <a:cs typeface="Arial"/>
              </a:rPr>
              <a:t>allows methods of embedded types to be automatically promoted to the embedding type</a:t>
            </a:r>
            <a:endParaRPr lang="en-US">
              <a:latin typeface="Arial"/>
              <a:cs typeface="Arial"/>
            </a:endParaRPr>
          </a:p>
        </p:txBody>
      </p:sp>
      <p:pic>
        <p:nvPicPr>
          <p:cNvPr id="8" name="Picture 7" descr="Cartoon character holding a tray&#10;&#10;Description automatically generated with low confidence">
            <a:extLst>
              <a:ext uri="{FF2B5EF4-FFF2-40B4-BE49-F238E27FC236}">
                <a16:creationId xmlns:a16="http://schemas.microsoft.com/office/drawing/2014/main" id="{C4AEDC77-1F16-F329-B1DD-24177289FD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2" b="91388" l="3734" r="91701">
                        <a14:foregroundMark x1="27386" y1="33493" x2="17427" y2="43541"/>
                        <a14:foregroundMark x1="17427" y1="43541" x2="5394" y2="33014"/>
                        <a14:foregroundMark x1="5394" y1="33014" x2="14108" y2="23923"/>
                        <a14:foregroundMark x1="14108" y1="23923" x2="25311" y2="27751"/>
                        <a14:foregroundMark x1="25311" y1="27751" x2="37344" y2="37321"/>
                        <a14:foregroundMark x1="37344" y1="37321" x2="55187" y2="32057"/>
                        <a14:foregroundMark x1="55187" y1="32057" x2="65560" y2="39234"/>
                        <a14:foregroundMark x1="65560" y1="39234" x2="54772" y2="34450"/>
                        <a14:foregroundMark x1="54772" y1="34450" x2="62656" y2="38756"/>
                        <a14:foregroundMark x1="58091" y1="73684" x2="83817" y2="73206"/>
                        <a14:foregroundMark x1="83817" y1="73206" x2="92946" y2="78947"/>
                        <a14:foregroundMark x1="92946" y1="78947" x2="89627" y2="80861"/>
                        <a14:foregroundMark x1="6224" y1="80861" x2="15353" y2="71292"/>
                        <a14:foregroundMark x1="15353" y1="71292" x2="19502" y2="87560"/>
                        <a14:foregroundMark x1="19502" y1="87560" x2="19917" y2="74641"/>
                        <a14:foregroundMark x1="19917" y1="74641" x2="28631" y2="82775"/>
                        <a14:foregroundMark x1="28631" y1="82775" x2="32365" y2="71770"/>
                        <a14:foregroundMark x1="32365" y1="71770" x2="38174" y2="81340"/>
                        <a14:foregroundMark x1="38174" y1="81340" x2="48963" y2="80383"/>
                        <a14:foregroundMark x1="48963" y1="80383" x2="68050" y2="91866"/>
                        <a14:foregroundMark x1="68465" y1="91388" x2="35270" y2="91866"/>
                        <a14:foregroundMark x1="35270" y1="91866" x2="20747" y2="87081"/>
                        <a14:foregroundMark x1="6224" y1="87081" x2="8714" y2="91388"/>
                        <a14:foregroundMark x1="5394" y1="86603" x2="4979" y2="78947"/>
                        <a14:foregroundMark x1="39419" y1="10526" x2="40664" y2="8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87707" y="4902391"/>
            <a:ext cx="2459862" cy="2131880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F46E8173-4ADA-7891-9764-1EB99C695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431" y="4558663"/>
            <a:ext cx="2235439" cy="239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8F907835-F634-CE4B-18B7-712714DB528C}"/>
              </a:ext>
            </a:extLst>
          </p:cNvPr>
          <p:cNvSpPr txBox="1">
            <a:spLocks/>
          </p:cNvSpPr>
          <p:nvPr/>
        </p:nvSpPr>
        <p:spPr>
          <a:xfrm>
            <a:off x="838200" y="3327476"/>
            <a:ext cx="5154776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Human struct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	Name string</a:t>
            </a:r>
            <a:endParaRPr lang="en-GB" sz="2600" b="1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0BE2E158-8BEF-5F46-C718-E892EE49EA00}"/>
              </a:ext>
            </a:extLst>
          </p:cNvPr>
          <p:cNvSpPr txBox="1">
            <a:spLocks/>
          </p:cNvSpPr>
          <p:nvPr/>
        </p:nvSpPr>
        <p:spPr>
          <a:xfrm>
            <a:off x="6446520" y="3154680"/>
            <a:ext cx="5154776" cy="18208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Coder struct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	</a:t>
            </a:r>
            <a:r>
              <a:rPr lang="en-GB" sz="2600" b="1">
                <a:solidFill>
                  <a:srgbClr val="FF0000"/>
                </a:solidFill>
                <a:latin typeface="Consolas" panose="020B0609020204030204" pitchFamily="49" charset="0"/>
              </a:rPr>
              <a:t>Human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	language string</a:t>
            </a:r>
            <a:endParaRPr lang="en-GB" sz="2600" b="1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2967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C28B9-3132-5AEB-D045-464D7CA34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52" b="93333" l="10000" r="90000">
                        <a14:foregroundMark x1="53488" y1="32653" x2="64884" y2="31565"/>
                        <a14:foregroundMark x1="64884" y1="31565" x2="59302" y2="39592"/>
                        <a14:foregroundMark x1="59302" y1="39592" x2="52326" y2="31565"/>
                        <a14:foregroundMark x1="52326" y1="31565" x2="59884" y2="33469"/>
                        <a14:foregroundMark x1="79535" y1="32653" x2="77326" y2="42585"/>
                        <a14:foregroundMark x1="77326" y1="42585" x2="84535" y2="34558"/>
                        <a14:foregroundMark x1="84535" y1="34558" x2="79070" y2="34830"/>
                        <a14:foregroundMark x1="85698" y1="37279" x2="84651" y2="26939"/>
                        <a14:foregroundMark x1="84651" y1="26939" x2="76977" y2="32653"/>
                        <a14:foregroundMark x1="76977" y1="32653" x2="76860" y2="32653"/>
                        <a14:foregroundMark x1="56977" y1="9796" x2="54302" y2="9252"/>
                        <a14:foregroundMark x1="43721" y1="92653" x2="46628" y2="9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38" y="288925"/>
            <a:ext cx="1571650" cy="13413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6E64D5E-F216-D0D0-9348-29FC994B2E65}"/>
              </a:ext>
            </a:extLst>
          </p:cNvPr>
          <p:cNvSpPr txBox="1">
            <a:spLocks/>
          </p:cNvSpPr>
          <p:nvPr/>
        </p:nvSpPr>
        <p:spPr>
          <a:xfrm>
            <a:off x="852221" y="1357640"/>
            <a:ext cx="8145517" cy="199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 sz="6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1658555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7CA84A7-BFDD-4358-2C06-5507B8A2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1357640"/>
            <a:ext cx="8145517" cy="1997788"/>
          </a:xfrm>
        </p:spPr>
        <p:txBody>
          <a:bodyPr>
            <a:normAutofit/>
          </a:bodyPr>
          <a:lstStyle/>
          <a:p>
            <a:pPr algn="r"/>
            <a:r>
              <a:rPr lang="en-US" sz="6000"/>
              <a:t>generics</a:t>
            </a:r>
          </a:p>
        </p:txBody>
      </p:sp>
      <p:pic>
        <p:nvPicPr>
          <p:cNvPr id="5" name="Графика 5">
            <a:extLst>
              <a:ext uri="{FF2B5EF4-FFF2-40B4-BE49-F238E27FC236}">
                <a16:creationId xmlns:a16="http://schemas.microsoft.com/office/drawing/2014/main" id="{1E7A5B12-3B00-FF0D-28A2-E9832F965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173882" flipH="1">
            <a:off x="3103661" y="2557798"/>
            <a:ext cx="1241063" cy="119585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C95B954-4598-118F-D78C-7651ED22FE0B}"/>
              </a:ext>
            </a:extLst>
          </p:cNvPr>
          <p:cNvSpPr/>
          <p:nvPr/>
        </p:nvSpPr>
        <p:spPr>
          <a:xfrm>
            <a:off x="4509126" y="2163186"/>
            <a:ext cx="2682982" cy="442670"/>
          </a:xfrm>
          <a:prstGeom prst="wedgeRoundRectCallout">
            <a:avLst>
              <a:gd name="adj1" fmla="val -47710"/>
              <a:gd name="adj2" fmla="val 102263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66666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>
                <a:solidFill>
                  <a:srgbClr val="666666"/>
                </a:solidFill>
              </a:rPr>
              <a:t>I prefer name brands</a:t>
            </a:r>
            <a:endParaRPr kumimoji="0" lang="en-BG" sz="1600" b="0" i="0" u="none" strike="noStrike" cap="all" spc="0" normalizeH="0" baseline="0">
              <a:ln>
                <a:noFill/>
              </a:ln>
              <a:solidFill>
                <a:srgbClr val="666666"/>
              </a:solidFill>
              <a:effectLst/>
              <a:uFillTx/>
              <a:latin typeface="AccordAlternate Regular"/>
              <a:ea typeface="AccordAlternate Regular"/>
              <a:cs typeface="AccordAlternate Regular"/>
              <a:sym typeface="AccordAlternat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8482783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4A551C6C-A667-534C-E3D1-A334E7D3B89B}"/>
              </a:ext>
            </a:extLst>
          </p:cNvPr>
          <p:cNvSpPr txBox="1">
            <a:spLocks/>
          </p:cNvSpPr>
          <p:nvPr/>
        </p:nvSpPr>
        <p:spPr>
          <a:xfrm>
            <a:off x="838200" y="288925"/>
            <a:ext cx="10515600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0" i="0" u="none" strike="noStrike" cap="all" spc="0" baseline="0">
                <a:ln>
                  <a:noFill/>
                </a:ln>
                <a:solidFill>
                  <a:srgbClr val="666666"/>
                </a:solidFill>
                <a:uFillTx/>
                <a:latin typeface="AccordAlternate Regular"/>
                <a:ea typeface="AccordAlternate Regular"/>
                <a:cs typeface="AccordAlternate Regular"/>
                <a:sym typeface="AccordAlternate Regular"/>
              </a:defRPr>
            </a:lvl9pPr>
          </a:lstStyle>
          <a:p>
            <a:pPr hangingPunct="1"/>
            <a:r>
              <a:rPr lang="en-US"/>
              <a:t>Generics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C8D8239-7D7B-E68C-7C38-56A693C19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5995"/>
            <a:ext cx="10515600" cy="435133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>
                <a:solidFill>
                  <a:srgbClr val="EC1B23"/>
                </a:solidFill>
              </a:rPr>
              <a:t>New</a:t>
            </a:r>
            <a:r>
              <a:rPr lang="en-US"/>
              <a:t> addition to Golang (since </a:t>
            </a:r>
            <a:r>
              <a:rPr lang="en-US" b="1">
                <a:solidFill>
                  <a:srgbClr val="EC1B23"/>
                </a:solidFill>
              </a:rPr>
              <a:t>1.18</a:t>
            </a:r>
            <a:r>
              <a:rPr lang="en-US"/>
              <a:t>, current is 1.20)</a:t>
            </a:r>
            <a:endParaRPr lang="bg-BG"/>
          </a:p>
          <a:p>
            <a:pPr>
              <a:lnSpc>
                <a:spcPct val="100000"/>
              </a:lnSpc>
            </a:pPr>
            <a:r>
              <a:rPr lang="en-US"/>
              <a:t>Allow us to use functions and types with any of the types provided by the calling code</a:t>
            </a:r>
          </a:p>
          <a:p>
            <a:pPr>
              <a:lnSpc>
                <a:spcPct val="100000"/>
              </a:lnSpc>
            </a:pPr>
            <a:r>
              <a:rPr lang="en-US" b="1">
                <a:solidFill>
                  <a:srgbClr val="EC1B23"/>
                </a:solidFill>
              </a:rPr>
              <a:t>Must be defined when used</a:t>
            </a:r>
          </a:p>
          <a:p>
            <a:endParaRPr lang="en-US">
              <a:solidFill>
                <a:srgbClr val="FF0000"/>
              </a:solidFill>
            </a:endParaRPr>
          </a:p>
          <a:p>
            <a:endParaRPr lang="en-US">
              <a:solidFill>
                <a:srgbClr val="FF0000"/>
              </a:solidFill>
            </a:endParaRPr>
          </a:p>
        </p:txBody>
      </p:sp>
      <p:pic>
        <p:nvPicPr>
          <p:cNvPr id="5" name="Picture 4" descr="Cartoon of a beaver holding a cup of coffee&#10;&#10;Description automatically generated with low confidence">
            <a:extLst>
              <a:ext uri="{FF2B5EF4-FFF2-40B4-BE49-F238E27FC236}">
                <a16:creationId xmlns:a16="http://schemas.microsoft.com/office/drawing/2014/main" id="{DC1D092E-78EF-41F3-652F-408108AEC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64" b="89989" l="4302" r="93721">
                        <a14:foregroundMark x1="34535" y1="41268" x2="25116" y2="46051"/>
                        <a14:foregroundMark x1="25116" y1="46051" x2="21395" y2="35150"/>
                        <a14:foregroundMark x1="21395" y1="35150" x2="27791" y2="27141"/>
                        <a14:foregroundMark x1="27791" y1="27141" x2="44884" y2="39600"/>
                        <a14:foregroundMark x1="44884" y1="39600" x2="47907" y2="47497"/>
                        <a14:foregroundMark x1="47907" y1="47497" x2="48140" y2="37709"/>
                        <a14:foregroundMark x1="48140" y1="37709" x2="56279" y2="27920"/>
                        <a14:foregroundMark x1="56279" y1="27920" x2="70581" y2="25918"/>
                        <a14:foregroundMark x1="70581" y1="25918" x2="84419" y2="38598"/>
                        <a14:foregroundMark x1="84419" y1="38598" x2="68488" y2="39155"/>
                        <a14:foregroundMark x1="68488" y1="39155" x2="66977" y2="73415"/>
                        <a14:foregroundMark x1="66977" y1="73415" x2="62791" y2="80868"/>
                        <a14:foregroundMark x1="62791" y1="80868" x2="48837" y2="80200"/>
                        <a14:foregroundMark x1="48837" y1="80200" x2="37907" y2="76307"/>
                        <a14:foregroundMark x1="37907" y1="76307" x2="46512" y2="83537"/>
                        <a14:foregroundMark x1="46512" y1="83537" x2="26977" y2="82981"/>
                        <a14:foregroundMark x1="26977" y1="82981" x2="17209" y2="67631"/>
                        <a14:foregroundMark x1="17209" y1="67631" x2="15465" y2="56952"/>
                        <a14:foregroundMark x1="15465" y1="56952" x2="35930" y2="53059"/>
                        <a14:foregroundMark x1="35930" y1="53059" x2="57442" y2="61068"/>
                        <a14:foregroundMark x1="57442" y1="61068" x2="41512" y2="61179"/>
                        <a14:foregroundMark x1="41512" y1="61179" x2="35000" y2="51390"/>
                        <a14:foregroundMark x1="35000" y1="51390" x2="46628" y2="48832"/>
                        <a14:foregroundMark x1="46628" y1="48832" x2="59535" y2="50945"/>
                        <a14:foregroundMark x1="59535" y1="50945" x2="65698" y2="58287"/>
                        <a14:foregroundMark x1="65698" y1="58287" x2="58140" y2="66963"/>
                        <a14:foregroundMark x1="58140" y1="66963" x2="52674" y2="57397"/>
                        <a14:foregroundMark x1="52674" y1="57397" x2="55000" y2="48276"/>
                        <a14:foregroundMark x1="55000" y1="48276" x2="67093" y2="52503"/>
                        <a14:foregroundMark x1="67093" y1="52503" x2="65116" y2="58954"/>
                        <a14:foregroundMark x1="75930" y1="54060" x2="81395" y2="61290"/>
                        <a14:foregroundMark x1="81395" y1="61290" x2="80000" y2="69967"/>
                        <a14:foregroundMark x1="80000" y1="69967" x2="74651" y2="78532"/>
                        <a14:foregroundMark x1="74651" y1="78532" x2="62791" y2="85651"/>
                        <a14:foregroundMark x1="62791" y1="85651" x2="28721" y2="88765"/>
                        <a14:foregroundMark x1="28721" y1="88765" x2="18372" y2="82091"/>
                        <a14:foregroundMark x1="18372" y1="82091" x2="28837" y2="81535"/>
                        <a14:foregroundMark x1="28837" y1="81535" x2="39302" y2="83537"/>
                        <a14:foregroundMark x1="39302" y1="83537" x2="43023" y2="83537"/>
                        <a14:foregroundMark x1="73140" y1="87764" x2="50930" y2="89878"/>
                        <a14:foregroundMark x1="50930" y1="89878" x2="48953" y2="89433"/>
                        <a14:foregroundMark x1="31628" y1="80868" x2="29302" y2="72747"/>
                        <a14:foregroundMark x1="29302" y1="72747" x2="29302" y2="72747"/>
                        <a14:foregroundMark x1="8721" y1="31702" x2="9767" y2="23359"/>
                        <a14:foregroundMark x1="9767" y1="23359" x2="9767" y2="23359"/>
                        <a14:foregroundMark x1="25465" y1="43715" x2="35698" y2="45717"/>
                        <a14:foregroundMark x1="35698" y1="45717" x2="45930" y2="45717"/>
                        <a14:foregroundMark x1="45930" y1="45717" x2="54767" y2="46941"/>
                        <a14:foregroundMark x1="54767" y1="46941" x2="58488" y2="58732"/>
                        <a14:foregroundMark x1="58488" y1="58732" x2="52442" y2="66518"/>
                        <a14:foregroundMark x1="52442" y1="66518" x2="36163" y2="64182"/>
                        <a14:foregroundMark x1="36163" y1="64182" x2="40930" y2="60178"/>
                        <a14:foregroundMark x1="32442" y1="39488" x2="22791" y2="39711"/>
                        <a14:foregroundMark x1="22791" y1="39711" x2="20581" y2="51613"/>
                        <a14:foregroundMark x1="20581" y1="51613" x2="31860" y2="57953"/>
                        <a14:foregroundMark x1="31860" y1="57953" x2="35000" y2="58509"/>
                        <a14:foregroundMark x1="14419" y1="39822" x2="17093" y2="30812"/>
                        <a14:foregroundMark x1="17093" y1="30812" x2="23721" y2="32703"/>
                        <a14:foregroundMark x1="15116" y1="67408" x2="17326" y2="90100"/>
                        <a14:foregroundMark x1="17326" y1="90100" x2="39651" y2="81424"/>
                        <a14:foregroundMark x1="39651" y1="81424" x2="40116" y2="81424"/>
                        <a14:foregroundMark x1="43023" y1="69855" x2="58140" y2="70078"/>
                        <a14:foregroundMark x1="68488" y1="70300" x2="59419" y2="71969"/>
                        <a14:foregroundMark x1="22442" y1="73526" x2="36279" y2="72636"/>
                        <a14:foregroundMark x1="36279" y1="72636" x2="38140" y2="80200"/>
                        <a14:foregroundMark x1="73721" y1="72303" x2="67442" y2="65962"/>
                        <a14:foregroundMark x1="67442" y1="65962" x2="66977" y2="65851"/>
                        <a14:foregroundMark x1="55814" y1="83315" x2="43721" y2="84761"/>
                        <a14:foregroundMark x1="54651" y1="54060" x2="62326" y2="46941"/>
                        <a14:foregroundMark x1="62326" y1="46941" x2="71279" y2="44160"/>
                        <a14:foregroundMark x1="71279" y1="44160" x2="76279" y2="46162"/>
                        <a14:foregroundMark x1="75698" y1="47164" x2="85000" y2="42937"/>
                        <a14:foregroundMark x1="85000" y1="42937" x2="79767" y2="35039"/>
                        <a14:foregroundMark x1="79767" y1="35039" x2="68953" y2="35595"/>
                        <a14:foregroundMark x1="68953" y1="35595" x2="63023" y2="42492"/>
                        <a14:foregroundMark x1="63023" y1="42492" x2="63023" y2="42714"/>
                        <a14:foregroundMark x1="93721" y1="28476" x2="89884" y2="28476"/>
                        <a14:foregroundMark x1="13372" y1="29922" x2="36279" y2="18354"/>
                        <a14:foregroundMark x1="36279" y1="18354" x2="55930" y2="14683"/>
                        <a14:foregroundMark x1="55930" y1="14683" x2="56628" y2="14683"/>
                        <a14:foregroundMark x1="60233" y1="16352" x2="36047" y2="23804"/>
                        <a14:foregroundMark x1="33721" y1="29143" x2="69767" y2="18799"/>
                        <a14:foregroundMark x1="69767" y1="18799" x2="80465" y2="19132"/>
                        <a14:foregroundMark x1="80465" y1="19132" x2="61395" y2="10790"/>
                        <a14:foregroundMark x1="61395" y1="10790" x2="49884" y2="13014"/>
                        <a14:foregroundMark x1="49884" y1="13014" x2="28023" y2="12792"/>
                        <a14:foregroundMark x1="28023" y1="12792" x2="22558" y2="21135"/>
                        <a14:foregroundMark x1="22558" y1="21135" x2="14651" y2="21580"/>
                        <a14:foregroundMark x1="10814" y1="24472" x2="19884" y2="16796"/>
                        <a14:foregroundMark x1="19884" y1="16796" x2="43605" y2="7675"/>
                        <a14:foregroundMark x1="43605" y1="7675" x2="53488" y2="7564"/>
                        <a14:foregroundMark x1="53488" y1="7564" x2="62326" y2="7564"/>
                        <a14:foregroundMark x1="62326" y1="7564" x2="71512" y2="10234"/>
                        <a14:foregroundMark x1="71512" y1="10234" x2="78837" y2="15017"/>
                        <a14:foregroundMark x1="78837" y1="15017" x2="76977" y2="23359"/>
                        <a14:foregroundMark x1="76977" y1="23359" x2="73140" y2="22581"/>
                        <a14:foregroundMark x1="4302" y1="29700" x2="10000" y2="29255"/>
                        <a14:foregroundMark x1="12326" y1="16685" x2="14651" y2="169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357" y="4874614"/>
            <a:ext cx="2044391" cy="2134721"/>
          </a:xfrm>
          <a:prstGeom prst="rect">
            <a:avLst/>
          </a:prstGeom>
        </p:spPr>
      </p:pic>
      <p:pic>
        <p:nvPicPr>
          <p:cNvPr id="6" name="Picture 5" descr="A picture containing clipart, cartoon&#10;&#10;Description automatically generated">
            <a:extLst>
              <a:ext uri="{FF2B5EF4-FFF2-40B4-BE49-F238E27FC236}">
                <a16:creationId xmlns:a16="http://schemas.microsoft.com/office/drawing/2014/main" id="{B29F3C94-CF53-43CC-73FD-3DF28490FB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195" y="4525827"/>
            <a:ext cx="2188157" cy="2343013"/>
          </a:xfrm>
          <a:prstGeom prst="rect">
            <a:avLst/>
          </a:prstGeom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7D74C8B8-8E5F-B8B7-F966-8D7FF0045A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245" b="89966" l="6977" r="90814">
                        <a14:foregroundMark x1="7209" y1="25884" x2="13488" y2="46294"/>
                        <a14:foregroundMark x1="13488" y1="46294" x2="20814" y2="50969"/>
                        <a14:foregroundMark x1="20814" y1="50969" x2="32093" y2="52338"/>
                        <a14:foregroundMark x1="32093" y1="52338" x2="41279" y2="47891"/>
                        <a14:foregroundMark x1="41279" y1="47891" x2="34651" y2="39567"/>
                        <a14:foregroundMark x1="34651" y1="39567" x2="14186" y2="37172"/>
                        <a14:foregroundMark x1="14186" y1="37172" x2="20930" y2="29076"/>
                        <a14:foregroundMark x1="20930" y1="29076" x2="29884" y2="33067"/>
                        <a14:foregroundMark x1="29884" y1="33067" x2="30930" y2="23717"/>
                        <a14:foregroundMark x1="30930" y1="23717" x2="33023" y2="27252"/>
                        <a14:foregroundMark x1="59651" y1="32953" x2="69419" y2="31243"/>
                        <a14:foregroundMark x1="69419" y1="31243" x2="76977" y2="40137"/>
                        <a14:foregroundMark x1="76977" y1="40137" x2="69535" y2="45952"/>
                        <a14:foregroundMark x1="69535" y1="45952" x2="66977" y2="37172"/>
                        <a14:foregroundMark x1="66977" y1="37172" x2="78023" y2="35348"/>
                        <a14:foregroundMark x1="78023" y1="35348" x2="86512" y2="37970"/>
                        <a14:foregroundMark x1="86512" y1="37970" x2="90814" y2="30217"/>
                        <a14:foregroundMark x1="90814" y1="30217" x2="89884" y2="39681"/>
                        <a14:foregroundMark x1="89884" y1="39681" x2="88140" y2="44128"/>
                        <a14:foregroundMark x1="71744" y1="24059" x2="47907" y2="24173"/>
                        <a14:foregroundMark x1="47907" y1="24173" x2="34419" y2="59179"/>
                        <a14:foregroundMark x1="34419" y1="59179" x2="38023" y2="84151"/>
                        <a14:foregroundMark x1="38023" y1="84151" x2="51977" y2="83124"/>
                        <a14:foregroundMark x1="63837" y1="84721" x2="35814" y2="85291"/>
                        <a14:foregroundMark x1="64535" y1="51995" x2="73837" y2="49259"/>
                        <a14:foregroundMark x1="73837" y1="49259" x2="84535" y2="50741"/>
                        <a14:foregroundMark x1="84535" y1="50741" x2="89651" y2="42759"/>
                        <a14:foregroundMark x1="89651" y1="42759" x2="80116" y2="46180"/>
                        <a14:foregroundMark x1="80116" y1="46180" x2="74535" y2="38312"/>
                        <a14:foregroundMark x1="74535" y1="38312" x2="76977" y2="29076"/>
                        <a14:foregroundMark x1="76977" y1="29076" x2="57791" y2="32953"/>
                        <a14:foregroundMark x1="57791" y1="32953" x2="59884" y2="23261"/>
                        <a14:foregroundMark x1="59884" y1="23261" x2="70233" y2="25656"/>
                        <a14:foregroundMark x1="70233" y1="25656" x2="79302" y2="24059"/>
                        <a14:foregroundMark x1="79302" y1="24059" x2="90930" y2="30445"/>
                        <a14:foregroundMark x1="20465" y1="22919" x2="28372" y2="22691"/>
                        <a14:foregroundMark x1="28140" y1="21323" x2="22093" y2="21551"/>
                        <a14:foregroundMark x1="50000" y1="10148" x2="53953" y2="7070"/>
                        <a14:foregroundMark x1="45581" y1="6385" x2="42907" y2="9578"/>
                        <a14:foregroundMark x1="55465" y1="5245" x2="51977" y2="10376"/>
                        <a14:foregroundMark x1="50116" y1="54618" x2="53256" y2="55416"/>
                        <a14:foregroundMark x1="48140" y1="56328" x2="50000" y2="51995"/>
                        <a14:foregroundMark x1="30233" y1="89282" x2="44651" y2="89396"/>
                        <a14:foregroundMark x1="44651" y1="89396" x2="56744" y2="88483"/>
                        <a14:foregroundMark x1="56744" y1="88483" x2="78256" y2="89852"/>
                        <a14:foregroundMark x1="57791" y1="80274" x2="51047" y2="73090"/>
                        <a14:foregroundMark x1="51047" y1="73090" x2="43488" y2="70582"/>
                        <a14:foregroundMark x1="32442" y1="86203" x2="44070" y2="864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687" y="4933970"/>
            <a:ext cx="2044391" cy="208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0793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5F6649-48D7-4E9B-98EA-8A431F04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generics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AF86392-66F0-247F-A238-CBB56713BC35}"/>
              </a:ext>
            </a:extLst>
          </p:cNvPr>
          <p:cNvSpPr txBox="1">
            <a:spLocks/>
          </p:cNvSpPr>
          <p:nvPr/>
        </p:nvSpPr>
        <p:spPr>
          <a:xfrm>
            <a:off x="726695" y="2749916"/>
            <a:ext cx="6140824" cy="13581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type Human struct {</a:t>
            </a: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	Height int</a:t>
            </a:r>
            <a:endParaRPr lang="en-GB" sz="2600" b="1">
              <a:solidFill>
                <a:srgbClr val="EC1B23"/>
              </a:solidFill>
              <a:latin typeface="Consolas" panose="020B0609020204030204" pitchFamily="49" charset="0"/>
            </a:endParaRPr>
          </a:p>
          <a:p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0C8FCB42-25E0-5DBC-5C65-7BCE574F6F72}"/>
              </a:ext>
            </a:extLst>
          </p:cNvPr>
          <p:cNvSpPr txBox="1">
            <a:spLocks/>
          </p:cNvSpPr>
          <p:nvPr/>
        </p:nvSpPr>
        <p:spPr>
          <a:xfrm>
            <a:off x="726694" y="4519297"/>
            <a:ext cx="7514781" cy="89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07972" tIns="35991" rIns="107972" bIns="3599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georgi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Human{Height: 150}</a:t>
            </a:r>
          </a:p>
          <a:p>
            <a:r>
              <a:rPr lang="en-GB" sz="2600" b="1" err="1">
                <a:solidFill>
                  <a:schemeClr val="tx2"/>
                </a:solidFill>
                <a:latin typeface="Consolas" panose="020B0609020204030204" pitchFamily="49" charset="0"/>
              </a:rPr>
              <a:t>haralampi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 := Human{Height: </a:t>
            </a:r>
            <a:r>
              <a:rPr lang="en-GB" sz="2600" b="1">
                <a:solidFill>
                  <a:srgbClr val="FF0000"/>
                </a:solidFill>
                <a:latin typeface="Consolas" panose="020B0609020204030204" pitchFamily="49" charset="0"/>
              </a:rPr>
              <a:t>160.5</a:t>
            </a:r>
            <a:r>
              <a:rPr lang="en-GB" sz="2600" b="1">
                <a:solidFill>
                  <a:schemeClr val="tx2"/>
                </a:solidFill>
                <a:latin typeface="Consolas" panose="020B0609020204030204" pitchFamily="49" charset="0"/>
              </a:rPr>
              <a:t>} // ??</a:t>
            </a:r>
            <a:endParaRPr lang="en-GB" sz="1200" b="1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pic>
        <p:nvPicPr>
          <p:cNvPr id="2" name="Picture 1" descr="A picture containing drawing, clipart, illustration, sketch&#10;&#10;Description automatically generated">
            <a:extLst>
              <a:ext uri="{FF2B5EF4-FFF2-40B4-BE49-F238E27FC236}">
                <a16:creationId xmlns:a16="http://schemas.microsoft.com/office/drawing/2014/main" id="{7C5BB63F-7F1B-64FD-9036-F04D290B4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769" y="568100"/>
            <a:ext cx="3711900" cy="37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674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AccordAlternate Bold"/>
        <a:ea typeface="AccordAlternate Bold"/>
        <a:cs typeface="AccordAlternate Bold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ccordAlternate Regular"/>
            <a:ea typeface="AccordAlternate Regular"/>
            <a:cs typeface="AccordAlternate Regular"/>
            <a:sym typeface="AccordAlternate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9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ccord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AccordAlternate Bold"/>
        <a:ea typeface="AccordAlternate Bold"/>
        <a:cs typeface="AccordAlternate Bold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ccordAlternate Regular"/>
            <a:ea typeface="AccordAlternate Regular"/>
            <a:cs typeface="AccordAlternate Regular"/>
            <a:sym typeface="AccordAlternate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9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ccord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AccordAlternate Bold"/>
        <a:ea typeface="AccordAlternate Bold"/>
        <a:cs typeface="AccordAlternate Bold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ccordAlternate Regular"/>
            <a:ea typeface="AccordAlternate Regular"/>
            <a:cs typeface="AccordAlternate Regular"/>
            <a:sym typeface="AccordAlternate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9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ccord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E2915043E30E43AE6BD266BA7C260E" ma:contentTypeVersion="18" ma:contentTypeDescription="Create a new document." ma:contentTypeScope="" ma:versionID="4f527e876ff67bdb68c1b7de37a4ecaa">
  <xsd:schema xmlns:xsd="http://www.w3.org/2001/XMLSchema" xmlns:xs="http://www.w3.org/2001/XMLSchema" xmlns:p="http://schemas.microsoft.com/office/2006/metadata/properties" xmlns:ns2="e4ee0c53-2d94-43da-a56a-ee2266385724" xmlns:ns3="649eb69c-f108-4a9e-8f42-09f1f02c87f5" targetNamespace="http://schemas.microsoft.com/office/2006/metadata/properties" ma:root="true" ma:fieldsID="011b5bc4a5d0977a3bff8c51bcdf767a" ns2:_="" ns3:_="">
    <xsd:import namespace="e4ee0c53-2d94-43da-a56a-ee2266385724"/>
    <xsd:import namespace="649eb69c-f108-4a9e-8f42-09f1f02c87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ImageMetadataListItemId" minOccurs="0"/>
                <xsd:element ref="ns2:ImageMetadataListFieldId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e0c53-2d94-43da-a56a-ee22663857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ImageMetadataListItemId" ma:index="21" nillable="true" ma:displayName="ImageMetadataListItemId" ma:hidden="true" ma:indexed="true" ma:internalName="ImageMetadataListItemId">
      <xsd:simpleType>
        <xsd:restriction base="dms:Unknown"/>
      </xsd:simpleType>
    </xsd:element>
    <xsd:element name="ImageMetadataListFieldId" ma:index="22" nillable="true" ma:displayName="ImageMetadataListFieldId" ma:hidden="true" ma:indexed="true" ma:internalName="ImageMetadataListFieldId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d416f1c9-5f58-44a0-9efe-23f65ced0d7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9eb69c-f108-4a9e-8f42-09f1f02c87f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5e26360a-adba-4f46-ae2b-a707f55474d1}" ma:internalName="TaxCatchAll" ma:showField="CatchAllData" ma:web="649eb69c-f108-4a9e-8f42-09f1f02c87f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MetadataListItemId xmlns="e4ee0c53-2d94-43da-a56a-ee2266385724" xsi:nil="true"/>
    <ImageMetadataListFieldId xmlns="e4ee0c53-2d94-43da-a56a-ee2266385724" xsi:nil="true"/>
    <lcf76f155ced4ddcb4097134ff3c332f xmlns="e4ee0c53-2d94-43da-a56a-ee2266385724">
      <Terms xmlns="http://schemas.microsoft.com/office/infopath/2007/PartnerControls"/>
    </lcf76f155ced4ddcb4097134ff3c332f>
    <TaxCatchAll xmlns="649eb69c-f108-4a9e-8f42-09f1f02c87f5" xsi:nil="true"/>
  </documentManagement>
</p:properties>
</file>

<file path=customXml/itemProps1.xml><?xml version="1.0" encoding="utf-8"?>
<ds:datastoreItem xmlns:ds="http://schemas.openxmlformats.org/officeDocument/2006/customXml" ds:itemID="{DD20A7E0-9563-4144-A7DF-A7F0C7AD0618}">
  <ds:schemaRefs>
    <ds:schemaRef ds:uri="649eb69c-f108-4a9e-8f42-09f1f02c87f5"/>
    <ds:schemaRef ds:uri="e4ee0c53-2d94-43da-a56a-ee226638572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50D9D61-AB1C-42DB-97B3-F16948BBED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013F97-F744-428B-8504-911AB7D87FBC}">
  <ds:schemaRefs>
    <ds:schemaRef ds:uri="649eb69c-f108-4a9e-8f42-09f1f02c87f5"/>
    <ds:schemaRef ds:uri="e4ee0c53-2d94-43da-a56a-ee226638572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2867</Words>
  <Application>Microsoft Macintosh PowerPoint</Application>
  <PresentationFormat>Widescreen</PresentationFormat>
  <Paragraphs>283</Paragraphs>
  <Slides>44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AccordAlternate Bold</vt:lpstr>
      <vt:lpstr>AccordAlternate ExtraLight</vt:lpstr>
      <vt:lpstr>AccordAlternate Regular</vt:lpstr>
      <vt:lpstr>Arial</vt:lpstr>
      <vt:lpstr>Calibri</vt:lpstr>
      <vt:lpstr>Consolas</vt:lpstr>
      <vt:lpstr>Google Sans</vt:lpstr>
      <vt:lpstr>Söhne</vt:lpstr>
      <vt:lpstr>Office Theme</vt:lpstr>
      <vt:lpstr>Office Theme</vt:lpstr>
      <vt:lpstr>Golang</vt:lpstr>
      <vt:lpstr>Advanced topics agenda</vt:lpstr>
      <vt:lpstr>interfaces</vt:lpstr>
      <vt:lpstr>Interfaces</vt:lpstr>
      <vt:lpstr>Advanced methods</vt:lpstr>
      <vt:lpstr>PowerPoint Presentation</vt:lpstr>
      <vt:lpstr>generics</vt:lpstr>
      <vt:lpstr>PowerPoint Presentation</vt:lpstr>
      <vt:lpstr>generics</vt:lpstr>
      <vt:lpstr>generics</vt:lpstr>
      <vt:lpstr>Before generics</vt:lpstr>
      <vt:lpstr>With generics</vt:lpstr>
      <vt:lpstr>PowerPoint Presentation</vt:lpstr>
      <vt:lpstr>Error handling</vt:lpstr>
      <vt:lpstr>Error Handling Strategies</vt:lpstr>
      <vt:lpstr>Error handling</vt:lpstr>
      <vt:lpstr>Panic and Recover</vt:lpstr>
      <vt:lpstr>Custom error typeS</vt:lpstr>
      <vt:lpstr>Custom error typeS</vt:lpstr>
      <vt:lpstr>PowerPoint Presentation</vt:lpstr>
      <vt:lpstr>Wrapping errors</vt:lpstr>
      <vt:lpstr>UNWRAP errors</vt:lpstr>
      <vt:lpstr>PowerPoint Presentation</vt:lpstr>
      <vt:lpstr>streams</vt:lpstr>
      <vt:lpstr>Streams</vt:lpstr>
      <vt:lpstr>PowerPoint Presentation</vt:lpstr>
      <vt:lpstr>goroutines</vt:lpstr>
      <vt:lpstr>Goroutines</vt:lpstr>
      <vt:lpstr>PowerPoint Presentation</vt:lpstr>
      <vt:lpstr>Goroutines</vt:lpstr>
      <vt:lpstr>channels</vt:lpstr>
      <vt:lpstr>Channels</vt:lpstr>
      <vt:lpstr>Channel buffering</vt:lpstr>
      <vt:lpstr>PowerPoint Presentation</vt:lpstr>
      <vt:lpstr>Wait groups</vt:lpstr>
      <vt:lpstr>Wait groups</vt:lpstr>
      <vt:lpstr>PowerPoint Presentation</vt:lpstr>
      <vt:lpstr>testing</vt:lpstr>
      <vt:lpstr>Testing</vt:lpstr>
      <vt:lpstr>Testing</vt:lpstr>
      <vt:lpstr>PowerPoint Presentation</vt:lpstr>
      <vt:lpstr>PowerPoint Presentation</vt:lpstr>
      <vt:lpstr>Q &amp; A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Mayya Markova</cp:lastModifiedBy>
  <cp:revision>1</cp:revision>
  <dcterms:modified xsi:type="dcterms:W3CDTF">2023-07-04T12:24:58Z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0x0101004FE2915043E30E43AE6BD266BA7C260E</vt:lpwstr>
  </property>
  <property fmtid="{D5CDD505-2E9C-101B-9397-08002B2CF9AE}" pid="3" name="_dlc_DocIdItemGuid">
    <vt:lpwstr>732c15b1-e0e8-4f09-a025-c3db1f4402c4</vt:lpwstr>
  </property>
  <property fmtid="{D5CDD505-2E9C-101B-9397-08002B2CF9AE}" pid="4" name="AuthorIds_UIVersion_1536">
    <vt:lpwstr>29</vt:lpwstr>
  </property>
</Properties>
</file>